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3"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949">
          <p15:clr>
            <a:srgbClr val="A4A3A4"/>
          </p15:clr>
        </p15:guide>
        <p15:guide id="2" orient="horz" pos="2160">
          <p15:clr>
            <a:srgbClr val="A4A3A4"/>
          </p15:clr>
        </p15:guide>
      </p15:sldGuideLst>
    </p:ext>
    <p:ext uri="GoogleSlidesCustomDataVersion2">
      <go:slidesCustomData xmlns:go="http://customooxmlschemas.google.com/" r:id="rId19" roundtripDataSignature="AMtx7miwr317m+C2FdXoqOtFbwrCUDVt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49"/>
        <p:guide pos="2160"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customschemas.google.com/relationships/presentationmetadata" Target="metadata"/><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hr-H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hyperlink" Target="https://twitter.com/costprogramme?lang=fr" TargetMode="External"/><Relationship Id="rId4" Type="http://schemas.openxmlformats.org/officeDocument/2006/relationships/image" Target="../media/image13.jpg"/><Relationship Id="rId11" Type="http://schemas.openxmlformats.org/officeDocument/2006/relationships/image" Target="../media/image6.png"/><Relationship Id="rId10" Type="http://schemas.openxmlformats.org/officeDocument/2006/relationships/hyperlink" Target="https://www.linkedin.com/company/cost-office" TargetMode="External"/><Relationship Id="rId9" Type="http://schemas.openxmlformats.org/officeDocument/2006/relationships/image" Target="../media/image8.png"/><Relationship Id="rId5" Type="http://schemas.openxmlformats.org/officeDocument/2006/relationships/hyperlink" Target="http://www.cost.eu/" TargetMode="External"/><Relationship Id="rId6" Type="http://schemas.openxmlformats.org/officeDocument/2006/relationships/hyperlink" Target="https://www.youtube.com/user/COSTOffice" TargetMode="External"/><Relationship Id="rId7" Type="http://schemas.openxmlformats.org/officeDocument/2006/relationships/image" Target="../media/image2.png"/><Relationship Id="rId8" Type="http://schemas.openxmlformats.org/officeDocument/2006/relationships/hyperlink" Target="https://www.facebook.com/COST.Programme/"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hyperlink" Target="https://twitter.com/costprogramme?lang=fr" TargetMode="External"/><Relationship Id="rId4" Type="http://schemas.openxmlformats.org/officeDocument/2006/relationships/image" Target="../media/image13.jpg"/><Relationship Id="rId11" Type="http://schemas.openxmlformats.org/officeDocument/2006/relationships/image" Target="../media/image6.png"/><Relationship Id="rId10" Type="http://schemas.openxmlformats.org/officeDocument/2006/relationships/hyperlink" Target="https://www.linkedin.com/company/cost-office" TargetMode="External"/><Relationship Id="rId9" Type="http://schemas.openxmlformats.org/officeDocument/2006/relationships/image" Target="../media/image8.png"/><Relationship Id="rId5" Type="http://schemas.openxmlformats.org/officeDocument/2006/relationships/hyperlink" Target="http://www.cost.eu/" TargetMode="External"/><Relationship Id="rId6" Type="http://schemas.openxmlformats.org/officeDocument/2006/relationships/hyperlink" Target="https://www.youtube.com/user/COSTOffice" TargetMode="External"/><Relationship Id="rId7" Type="http://schemas.openxmlformats.org/officeDocument/2006/relationships/image" Target="../media/image2.png"/><Relationship Id="rId8" Type="http://schemas.openxmlformats.org/officeDocument/2006/relationships/hyperlink" Target="https://www.facebook.com/COST.Programme/"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 Id="rId3" Type="http://schemas.openxmlformats.org/officeDocument/2006/relationships/hyperlink" Target="https://twitter.com/costprogramme?lang=fr" TargetMode="External"/><Relationship Id="rId4" Type="http://schemas.openxmlformats.org/officeDocument/2006/relationships/image" Target="../media/image13.jpg"/><Relationship Id="rId11" Type="http://schemas.openxmlformats.org/officeDocument/2006/relationships/image" Target="../media/image6.png"/><Relationship Id="rId10" Type="http://schemas.openxmlformats.org/officeDocument/2006/relationships/hyperlink" Target="https://www.linkedin.com/company/cost-office" TargetMode="External"/><Relationship Id="rId9" Type="http://schemas.openxmlformats.org/officeDocument/2006/relationships/image" Target="../media/image8.png"/><Relationship Id="rId5" Type="http://schemas.openxmlformats.org/officeDocument/2006/relationships/hyperlink" Target="http://www.cost.eu/" TargetMode="External"/><Relationship Id="rId6" Type="http://schemas.openxmlformats.org/officeDocument/2006/relationships/hyperlink" Target="https://www.youtube.com/user/COSTOffice" TargetMode="External"/><Relationship Id="rId7" Type="http://schemas.openxmlformats.org/officeDocument/2006/relationships/image" Target="../media/image2.png"/><Relationship Id="rId8" Type="http://schemas.openxmlformats.org/officeDocument/2006/relationships/hyperlink" Target="https://www.facebook.com/COST.Programme/"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title">
  <p:cSld name="Presentation - title">
    <p:spTree>
      <p:nvGrpSpPr>
        <p:cNvPr id="10" name="Shape 10"/>
        <p:cNvGrpSpPr/>
        <p:nvPr/>
      </p:nvGrpSpPr>
      <p:grpSpPr>
        <a:xfrm>
          <a:off x="0" y="0"/>
          <a:ext cx="0" cy="0"/>
          <a:chOff x="0" y="0"/>
          <a:chExt cx="0" cy="0"/>
        </a:xfrm>
      </p:grpSpPr>
      <p:pic>
        <p:nvPicPr>
          <p:cNvPr id="11" name="Google Shape;11;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 name="Google Shape;12;p12"/>
          <p:cNvSpPr txBox="1"/>
          <p:nvPr>
            <p:ph type="title"/>
          </p:nvPr>
        </p:nvSpPr>
        <p:spPr>
          <a:xfrm>
            <a:off x="1107254" y="396139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2"/>
          <p:cNvSpPr txBox="1"/>
          <p:nvPr>
            <p:ph idx="1" type="body"/>
          </p:nvPr>
        </p:nvSpPr>
        <p:spPr>
          <a:xfrm>
            <a:off x="1106771" y="4557940"/>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 name="Google Shape;14;p12"/>
          <p:cNvSpPr txBox="1"/>
          <p:nvPr>
            <p:ph idx="2" type="body"/>
          </p:nvPr>
        </p:nvSpPr>
        <p:spPr>
          <a:xfrm>
            <a:off x="1106771" y="5043451"/>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Empty - Content">
  <p:cSld name="1_Presentation - Empty - Content">
    <p:spTree>
      <p:nvGrpSpPr>
        <p:cNvPr id="56" name="Shape 56"/>
        <p:cNvGrpSpPr/>
        <p:nvPr/>
      </p:nvGrpSpPr>
      <p:grpSpPr>
        <a:xfrm>
          <a:off x="0" y="0"/>
          <a:ext cx="0" cy="0"/>
          <a:chOff x="0" y="0"/>
          <a:chExt cx="0" cy="0"/>
        </a:xfrm>
      </p:grpSpPr>
      <p:pic>
        <p:nvPicPr>
          <p:cNvPr id="57" name="Google Shape;57;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8" name="Google Shape;58;p21"/>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59" name="Google Shape;59;p21"/>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21"/>
          <p:cNvSpPr/>
          <p:nvPr>
            <p:ph idx="2" type="tbl"/>
          </p:nvPr>
        </p:nvSpPr>
        <p:spPr>
          <a:xfrm>
            <a:off x="874713" y="1093984"/>
            <a:ext cx="10225087" cy="46822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 Smartart">
  <p:cSld name="Presentation - Content - Smartart">
    <p:spTree>
      <p:nvGrpSpPr>
        <p:cNvPr id="61" name="Shape 61"/>
        <p:cNvGrpSpPr/>
        <p:nvPr/>
      </p:nvGrpSpPr>
      <p:grpSpPr>
        <a:xfrm>
          <a:off x="0" y="0"/>
          <a:ext cx="0" cy="0"/>
          <a:chOff x="0" y="0"/>
          <a:chExt cx="0" cy="0"/>
        </a:xfrm>
      </p:grpSpPr>
      <p:pic>
        <p:nvPicPr>
          <p:cNvPr id="62" name="Google Shape;62;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3" name="Google Shape;63;p22"/>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64" name="Google Shape;64;p22"/>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 name="Google Shape;65;p22"/>
          <p:cNvSpPr txBox="1"/>
          <p:nvPr>
            <p:ph idx="1" type="body"/>
          </p:nvPr>
        </p:nvSpPr>
        <p:spPr>
          <a:xfrm>
            <a:off x="874713" y="1093983"/>
            <a:ext cx="2546893"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4"/>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4"/>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4"/>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 name="Google Shape;66;p22"/>
          <p:cNvSpPr/>
          <p:nvPr>
            <p:ph idx="2" type="dgm"/>
          </p:nvPr>
        </p:nvSpPr>
        <p:spPr>
          <a:xfrm>
            <a:off x="3598863" y="1093788"/>
            <a:ext cx="8064500" cy="467518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p:cSld name="Presentation - Empty">
    <p:spTree>
      <p:nvGrpSpPr>
        <p:cNvPr id="67" name="Shape 67"/>
        <p:cNvGrpSpPr/>
        <p:nvPr/>
      </p:nvGrpSpPr>
      <p:grpSpPr>
        <a:xfrm>
          <a:off x="0" y="0"/>
          <a:ext cx="0" cy="0"/>
          <a:chOff x="0" y="0"/>
          <a:chExt cx="0" cy="0"/>
        </a:xfrm>
      </p:grpSpPr>
      <p:pic>
        <p:nvPicPr>
          <p:cNvPr id="68" name="Google Shape;68;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9" name="Google Shape;69;p23"/>
          <p:cNvSpPr txBox="1"/>
          <p:nvPr>
            <p:ph type="title"/>
          </p:nvPr>
        </p:nvSpPr>
        <p:spPr>
          <a:xfrm>
            <a:off x="1107254" y="3390841"/>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23"/>
          <p:cNvSpPr txBox="1"/>
          <p:nvPr/>
        </p:nvSpPr>
        <p:spPr>
          <a:xfrm>
            <a:off x="1107254" y="4313604"/>
            <a:ext cx="702742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hr-HR" sz="1600" u="none" cap="none" strike="noStrike">
                <a:solidFill>
                  <a:schemeClr val="dk2"/>
                </a:solidFill>
                <a:latin typeface="Arial"/>
                <a:ea typeface="Arial"/>
                <a:cs typeface="Arial"/>
                <a:sym typeface="Arial"/>
              </a:rPr>
              <a:t>Subscribe to our news: </a:t>
            </a:r>
            <a:r>
              <a:rPr b="0" i="0" lang="hr-HR" sz="1600" u="sng" cap="none" strike="noStrike">
                <a:solidFill>
                  <a:schemeClr val="dk2"/>
                </a:solidFill>
                <a:latin typeface="Arial"/>
                <a:ea typeface="Arial"/>
                <a:cs typeface="Arial"/>
                <a:sym typeface="Arial"/>
              </a:rPr>
              <a:t>www.cost.eu/subscribe</a:t>
            </a:r>
            <a:endParaRPr b="0" i="0" sz="1600" u="none" cap="none" strike="noStrike">
              <a:solidFill>
                <a:schemeClr val="dk2"/>
              </a:solidFill>
              <a:latin typeface="Arial"/>
              <a:ea typeface="Arial"/>
              <a:cs typeface="Arial"/>
              <a:sym typeface="Arial"/>
            </a:endParaRPr>
          </a:p>
        </p:txBody>
      </p:sp>
      <p:grpSp>
        <p:nvGrpSpPr>
          <p:cNvPr id="71" name="Google Shape;71;p23"/>
          <p:cNvGrpSpPr/>
          <p:nvPr/>
        </p:nvGrpSpPr>
        <p:grpSpPr>
          <a:xfrm>
            <a:off x="9026219" y="5182889"/>
            <a:ext cx="2200682" cy="1172172"/>
            <a:chOff x="6636485" y="5354057"/>
            <a:chExt cx="2200682" cy="1172172"/>
          </a:xfrm>
        </p:grpSpPr>
        <p:grpSp>
          <p:nvGrpSpPr>
            <p:cNvPr id="72" name="Google Shape;72;p23"/>
            <p:cNvGrpSpPr/>
            <p:nvPr/>
          </p:nvGrpSpPr>
          <p:grpSpPr>
            <a:xfrm>
              <a:off x="6883674" y="5354057"/>
              <a:ext cx="1953493" cy="1172172"/>
              <a:chOff x="6883674" y="5354057"/>
              <a:chExt cx="1953493" cy="1172172"/>
            </a:xfrm>
          </p:grpSpPr>
          <p:pic>
            <p:nvPicPr>
              <p:cNvPr descr="Plan de travail 1OFF-Icones.jpg" id="73" name="Google Shape;73;p23">
                <a:hlinkClick r:id="rId3"/>
              </p:cNvPr>
              <p:cNvPicPr preferRelativeResize="0"/>
              <p:nvPr/>
            </p:nvPicPr>
            <p:blipFill rotWithShape="1">
              <a:blip r:embed="rId4">
                <a:alphaModFix/>
              </a:blip>
              <a:srcRect b="0" l="0" r="0" t="0"/>
              <a:stretch/>
            </p:blipFill>
            <p:spPr>
              <a:xfrm>
                <a:off x="8382903" y="5776143"/>
                <a:ext cx="360000" cy="330628"/>
              </a:xfrm>
              <a:prstGeom prst="rect">
                <a:avLst/>
              </a:prstGeom>
              <a:noFill/>
              <a:ln>
                <a:noFill/>
              </a:ln>
            </p:spPr>
          </p:pic>
          <p:sp>
            <p:nvSpPr>
              <p:cNvPr id="74" name="Google Shape;74;p23">
                <a:hlinkClick r:id="rId5"/>
              </p:cNvPr>
              <p:cNvSpPr txBox="1"/>
              <p:nvPr/>
            </p:nvSpPr>
            <p:spPr>
              <a:xfrm>
                <a:off x="6935575" y="6218452"/>
                <a:ext cx="190159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hr-HR" sz="1400" u="none" cap="none" strike="noStrike">
                    <a:solidFill>
                      <a:schemeClr val="dk2"/>
                    </a:solidFill>
                    <a:latin typeface="Arial"/>
                    <a:ea typeface="Arial"/>
                    <a:cs typeface="Arial"/>
                    <a:sym typeface="Arial"/>
                  </a:rPr>
                  <a:t>www.cost.eu</a:t>
                </a:r>
                <a:endParaRPr b="0" i="0" sz="1400" u="none" cap="none" strike="noStrike">
                  <a:solidFill>
                    <a:schemeClr val="dk2"/>
                  </a:solidFill>
                  <a:latin typeface="Arial"/>
                  <a:ea typeface="Arial"/>
                  <a:cs typeface="Arial"/>
                  <a:sym typeface="Arial"/>
                </a:endParaRPr>
              </a:p>
            </p:txBody>
          </p:sp>
          <p:pic>
            <p:nvPicPr>
              <p:cNvPr id="75" name="Google Shape;75;p23">
                <a:hlinkClick r:id="rId6"/>
              </p:cNvPr>
              <p:cNvPicPr preferRelativeResize="0"/>
              <p:nvPr/>
            </p:nvPicPr>
            <p:blipFill rotWithShape="1">
              <a:blip r:embed="rId7">
                <a:alphaModFix/>
              </a:blip>
              <a:srcRect b="0" l="0" r="0" t="0"/>
              <a:stretch/>
            </p:blipFill>
            <p:spPr>
              <a:xfrm>
                <a:off x="7500289" y="5780684"/>
                <a:ext cx="779907" cy="331038"/>
              </a:xfrm>
              <a:prstGeom prst="rect">
                <a:avLst/>
              </a:prstGeom>
              <a:noFill/>
              <a:ln>
                <a:noFill/>
              </a:ln>
            </p:spPr>
          </p:pic>
          <p:pic>
            <p:nvPicPr>
              <p:cNvPr id="76" name="Google Shape;76;p23">
                <a:hlinkClick r:id="rId8"/>
              </p:cNvPr>
              <p:cNvPicPr preferRelativeResize="0"/>
              <p:nvPr/>
            </p:nvPicPr>
            <p:blipFill rotWithShape="1">
              <a:blip r:embed="rId9">
                <a:alphaModFix/>
              </a:blip>
              <a:srcRect b="0" l="0" r="0" t="0"/>
              <a:stretch/>
            </p:blipFill>
            <p:spPr>
              <a:xfrm>
                <a:off x="7069413" y="5781094"/>
                <a:ext cx="330628" cy="330628"/>
              </a:xfrm>
              <a:prstGeom prst="rect">
                <a:avLst/>
              </a:prstGeom>
              <a:noFill/>
              <a:ln>
                <a:noFill/>
              </a:ln>
            </p:spPr>
          </p:pic>
          <p:sp>
            <p:nvSpPr>
              <p:cNvPr id="77" name="Google Shape;77;p23"/>
              <p:cNvSpPr txBox="1"/>
              <p:nvPr/>
            </p:nvSpPr>
            <p:spPr>
              <a:xfrm>
                <a:off x="6883674" y="5354057"/>
                <a:ext cx="190159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hr-HR" sz="1400" u="none" cap="none" strike="noStrike">
                    <a:solidFill>
                      <a:schemeClr val="dk2"/>
                    </a:solidFill>
                    <a:latin typeface="Arial"/>
                    <a:ea typeface="Arial"/>
                    <a:cs typeface="Arial"/>
                    <a:sym typeface="Arial"/>
                  </a:rPr>
                  <a:t>Subscribe</a:t>
                </a:r>
                <a:endParaRPr b="1" i="0" sz="1400" u="none" cap="none" strike="noStrike">
                  <a:solidFill>
                    <a:schemeClr val="dk2"/>
                  </a:solidFill>
                  <a:latin typeface="Arial"/>
                  <a:ea typeface="Arial"/>
                  <a:cs typeface="Arial"/>
                  <a:sym typeface="Arial"/>
                </a:endParaRPr>
              </a:p>
            </p:txBody>
          </p:sp>
        </p:grpSp>
        <p:pic>
          <p:nvPicPr>
            <p:cNvPr id="78" name="Google Shape;78;p23">
              <a:hlinkClick r:id="rId10"/>
            </p:cNvPr>
            <p:cNvPicPr preferRelativeResize="0"/>
            <p:nvPr/>
          </p:nvPicPr>
          <p:blipFill rotWithShape="1">
            <a:blip r:embed="rId11">
              <a:alphaModFix/>
            </a:blip>
            <a:srcRect b="0" l="0" r="0" t="0"/>
            <a:stretch/>
          </p:blipFill>
          <p:spPr>
            <a:xfrm>
              <a:off x="6636485" y="5778159"/>
              <a:ext cx="328612" cy="328612"/>
            </a:xfrm>
            <a:prstGeom prst="rect">
              <a:avLst/>
            </a:prstGeom>
            <a:noFill/>
            <a:ln>
              <a:noFill/>
            </a:ln>
          </p:spPr>
        </p:pic>
      </p:gr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2">
  <p:cSld name="Presentation - Empty 2">
    <p:spTree>
      <p:nvGrpSpPr>
        <p:cNvPr id="79" name="Shape 79"/>
        <p:cNvGrpSpPr/>
        <p:nvPr/>
      </p:nvGrpSpPr>
      <p:grpSpPr>
        <a:xfrm>
          <a:off x="0" y="0"/>
          <a:ext cx="0" cy="0"/>
          <a:chOff x="0" y="0"/>
          <a:chExt cx="0" cy="0"/>
        </a:xfrm>
      </p:grpSpPr>
      <p:pic>
        <p:nvPicPr>
          <p:cNvPr id="80" name="Google Shape;80;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1" name="Google Shape;81;p24"/>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 Empty">
  <p:cSld name="Presentation - Empty - Empty">
    <p:spTree>
      <p:nvGrpSpPr>
        <p:cNvPr id="82" name="Shape 82"/>
        <p:cNvGrpSpPr/>
        <p:nvPr/>
      </p:nvGrpSpPr>
      <p:grpSpPr>
        <a:xfrm>
          <a:off x="0" y="0"/>
          <a:ext cx="0" cy="0"/>
          <a:chOff x="0" y="0"/>
          <a:chExt cx="0" cy="0"/>
        </a:xfrm>
      </p:grpSpPr>
      <p:pic>
        <p:nvPicPr>
          <p:cNvPr id="83" name="Google Shape;83;p2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4" name="Google Shape;84;p25"/>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title">
  <p:cSld name="Presentation - title">
    <p:spTree>
      <p:nvGrpSpPr>
        <p:cNvPr id="86" name="Shape 86"/>
        <p:cNvGrpSpPr/>
        <p:nvPr/>
      </p:nvGrpSpPr>
      <p:grpSpPr>
        <a:xfrm>
          <a:off x="0" y="0"/>
          <a:ext cx="0" cy="0"/>
          <a:chOff x="0" y="0"/>
          <a:chExt cx="0" cy="0"/>
        </a:xfrm>
      </p:grpSpPr>
      <p:pic>
        <p:nvPicPr>
          <p:cNvPr id="87" name="Google Shape;87;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8" name="Google Shape;88;p27"/>
          <p:cNvSpPr txBox="1"/>
          <p:nvPr>
            <p:ph type="title"/>
          </p:nvPr>
        </p:nvSpPr>
        <p:spPr>
          <a:xfrm>
            <a:off x="1107254" y="396139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p27"/>
          <p:cNvSpPr txBox="1"/>
          <p:nvPr>
            <p:ph idx="1" type="body"/>
          </p:nvPr>
        </p:nvSpPr>
        <p:spPr>
          <a:xfrm>
            <a:off x="1106771" y="4557940"/>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0" name="Google Shape;90;p27"/>
          <p:cNvSpPr txBox="1"/>
          <p:nvPr>
            <p:ph idx="2" type="body"/>
          </p:nvPr>
        </p:nvSpPr>
        <p:spPr>
          <a:xfrm>
            <a:off x="1106771" y="5043451"/>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title">
  <p:cSld name="1_Presentation - title">
    <p:spTree>
      <p:nvGrpSpPr>
        <p:cNvPr id="91" name="Shape 91"/>
        <p:cNvGrpSpPr/>
        <p:nvPr/>
      </p:nvGrpSpPr>
      <p:grpSpPr>
        <a:xfrm>
          <a:off x="0" y="0"/>
          <a:ext cx="0" cy="0"/>
          <a:chOff x="0" y="0"/>
          <a:chExt cx="0" cy="0"/>
        </a:xfrm>
      </p:grpSpPr>
      <p:pic>
        <p:nvPicPr>
          <p:cNvPr id="92" name="Google Shape;92;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3" name="Google Shape;93;p28"/>
          <p:cNvSpPr txBox="1"/>
          <p:nvPr>
            <p:ph type="title"/>
          </p:nvPr>
        </p:nvSpPr>
        <p:spPr>
          <a:xfrm>
            <a:off x="1107254" y="396139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p28"/>
          <p:cNvSpPr txBox="1"/>
          <p:nvPr>
            <p:ph idx="1" type="body"/>
          </p:nvPr>
        </p:nvSpPr>
        <p:spPr>
          <a:xfrm>
            <a:off x="1106771" y="4557940"/>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5" name="Google Shape;95;p28"/>
          <p:cNvSpPr txBox="1"/>
          <p:nvPr>
            <p:ph idx="2" type="body"/>
          </p:nvPr>
        </p:nvSpPr>
        <p:spPr>
          <a:xfrm>
            <a:off x="1106771" y="5043451"/>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resentation - title">
  <p:cSld name="2_Presentation - title">
    <p:spTree>
      <p:nvGrpSpPr>
        <p:cNvPr id="96" name="Shape 96"/>
        <p:cNvGrpSpPr/>
        <p:nvPr/>
      </p:nvGrpSpPr>
      <p:grpSpPr>
        <a:xfrm>
          <a:off x="0" y="0"/>
          <a:ext cx="0" cy="0"/>
          <a:chOff x="0" y="0"/>
          <a:chExt cx="0" cy="0"/>
        </a:xfrm>
      </p:grpSpPr>
      <p:pic>
        <p:nvPicPr>
          <p:cNvPr id="97" name="Google Shape;97;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8" name="Google Shape;98;p29"/>
          <p:cNvSpPr txBox="1"/>
          <p:nvPr>
            <p:ph type="title"/>
          </p:nvPr>
        </p:nvSpPr>
        <p:spPr>
          <a:xfrm>
            <a:off x="1107254" y="1159488"/>
            <a:ext cx="8327542" cy="1842362"/>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 name="Google Shape;99;p29"/>
          <p:cNvSpPr txBox="1"/>
          <p:nvPr>
            <p:ph idx="1" type="body"/>
          </p:nvPr>
        </p:nvSpPr>
        <p:spPr>
          <a:xfrm>
            <a:off x="1106771" y="3010626"/>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0" name="Google Shape;100;p29"/>
          <p:cNvSpPr txBox="1"/>
          <p:nvPr>
            <p:ph idx="2" type="body"/>
          </p:nvPr>
        </p:nvSpPr>
        <p:spPr>
          <a:xfrm>
            <a:off x="1106771" y="3496137"/>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p:cSld name="Presentation - Content">
    <p:spTree>
      <p:nvGrpSpPr>
        <p:cNvPr id="101" name="Shape 101"/>
        <p:cNvGrpSpPr/>
        <p:nvPr/>
      </p:nvGrpSpPr>
      <p:grpSpPr>
        <a:xfrm>
          <a:off x="0" y="0"/>
          <a:ext cx="0" cy="0"/>
          <a:chOff x="0" y="0"/>
          <a:chExt cx="0" cy="0"/>
        </a:xfrm>
      </p:grpSpPr>
      <p:pic>
        <p:nvPicPr>
          <p:cNvPr id="102" name="Google Shape;102;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3" name="Google Shape;103;p30"/>
          <p:cNvSpPr txBox="1"/>
          <p:nvPr>
            <p:ph idx="1" type="body"/>
          </p:nvPr>
        </p:nvSpPr>
        <p:spPr>
          <a:xfrm>
            <a:off x="874713" y="2102946"/>
            <a:ext cx="10225087" cy="366602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2"/>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4" name="Google Shape;104;p30"/>
          <p:cNvSpPr txBox="1"/>
          <p:nvPr>
            <p:ph type="title"/>
          </p:nvPr>
        </p:nvSpPr>
        <p:spPr>
          <a:xfrm>
            <a:off x="874713" y="1515179"/>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 name="Google Shape;105;p30"/>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2">
  <p:cSld name="Presentation - Content 2">
    <p:spTree>
      <p:nvGrpSpPr>
        <p:cNvPr id="106" name="Shape 106"/>
        <p:cNvGrpSpPr/>
        <p:nvPr/>
      </p:nvGrpSpPr>
      <p:grpSpPr>
        <a:xfrm>
          <a:off x="0" y="0"/>
          <a:ext cx="0" cy="0"/>
          <a:chOff x="0" y="0"/>
          <a:chExt cx="0" cy="0"/>
        </a:xfrm>
      </p:grpSpPr>
      <p:pic>
        <p:nvPicPr>
          <p:cNvPr id="107" name="Google Shape;107;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8" name="Google Shape;108;p31"/>
          <p:cNvSpPr txBox="1"/>
          <p:nvPr>
            <p:ph idx="1" type="body"/>
          </p:nvPr>
        </p:nvSpPr>
        <p:spPr>
          <a:xfrm>
            <a:off x="874713" y="1093982"/>
            <a:ext cx="10225087" cy="384790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2"/>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9" name="Google Shape;109;p31"/>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 name="Google Shape;110;p31"/>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p:cSld name="Presentation - Content">
    <p:spTree>
      <p:nvGrpSpPr>
        <p:cNvPr id="15" name="Shape 15"/>
        <p:cNvGrpSpPr/>
        <p:nvPr/>
      </p:nvGrpSpPr>
      <p:grpSpPr>
        <a:xfrm>
          <a:off x="0" y="0"/>
          <a:ext cx="0" cy="0"/>
          <a:chOff x="0" y="0"/>
          <a:chExt cx="0" cy="0"/>
        </a:xfrm>
      </p:grpSpPr>
      <p:pic>
        <p:nvPicPr>
          <p:cNvPr id="16" name="Google Shape;16;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13"/>
          <p:cNvSpPr txBox="1"/>
          <p:nvPr>
            <p:ph idx="1" type="body"/>
          </p:nvPr>
        </p:nvSpPr>
        <p:spPr>
          <a:xfrm>
            <a:off x="874713" y="2102946"/>
            <a:ext cx="10225087" cy="366602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4"/>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4"/>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4"/>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 name="Google Shape;18;p13"/>
          <p:cNvSpPr txBox="1"/>
          <p:nvPr>
            <p:ph type="title"/>
          </p:nvPr>
        </p:nvSpPr>
        <p:spPr>
          <a:xfrm>
            <a:off x="874713" y="1515179"/>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13"/>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 Content">
  <p:cSld name="Presentation - Empty - Content">
    <p:spTree>
      <p:nvGrpSpPr>
        <p:cNvPr id="111" name="Shape 111"/>
        <p:cNvGrpSpPr/>
        <p:nvPr/>
      </p:nvGrpSpPr>
      <p:grpSpPr>
        <a:xfrm>
          <a:off x="0" y="0"/>
          <a:ext cx="0" cy="0"/>
          <a:chOff x="0" y="0"/>
          <a:chExt cx="0" cy="0"/>
        </a:xfrm>
      </p:grpSpPr>
      <p:pic>
        <p:nvPicPr>
          <p:cNvPr id="112" name="Google Shape;112;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3" name="Google Shape;113;p32"/>
          <p:cNvSpPr txBox="1"/>
          <p:nvPr>
            <p:ph idx="1" type="body"/>
          </p:nvPr>
        </p:nvSpPr>
        <p:spPr>
          <a:xfrm>
            <a:off x="874713" y="1093982"/>
            <a:ext cx="10225087"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2"/>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4" name="Google Shape;114;p32"/>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 name="Google Shape;115;p32"/>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Two content shapes">
  <p:cSld name="Presentation - Two content shapes">
    <p:spTree>
      <p:nvGrpSpPr>
        <p:cNvPr id="116" name="Shape 116"/>
        <p:cNvGrpSpPr/>
        <p:nvPr/>
      </p:nvGrpSpPr>
      <p:grpSpPr>
        <a:xfrm>
          <a:off x="0" y="0"/>
          <a:ext cx="0" cy="0"/>
          <a:chOff x="0" y="0"/>
          <a:chExt cx="0" cy="0"/>
        </a:xfrm>
      </p:grpSpPr>
      <p:pic>
        <p:nvPicPr>
          <p:cNvPr id="117" name="Google Shape;117;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8" name="Google Shape;118;p33"/>
          <p:cNvSpPr txBox="1"/>
          <p:nvPr>
            <p:ph idx="1" type="body"/>
          </p:nvPr>
        </p:nvSpPr>
        <p:spPr>
          <a:xfrm>
            <a:off x="874713" y="1093983"/>
            <a:ext cx="5078720"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2"/>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 name="Google Shape;119;p33"/>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0" name="Google Shape;120;p33"/>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121" name="Google Shape;121;p33"/>
          <p:cNvSpPr txBox="1"/>
          <p:nvPr>
            <p:ph idx="2" type="body"/>
          </p:nvPr>
        </p:nvSpPr>
        <p:spPr>
          <a:xfrm>
            <a:off x="6365967" y="1093983"/>
            <a:ext cx="5039386"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2"/>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Content">
  <p:cSld name="1_Presentation - Content">
    <p:spTree>
      <p:nvGrpSpPr>
        <p:cNvPr id="122" name="Shape 122"/>
        <p:cNvGrpSpPr/>
        <p:nvPr/>
      </p:nvGrpSpPr>
      <p:grpSpPr>
        <a:xfrm>
          <a:off x="0" y="0"/>
          <a:ext cx="0" cy="0"/>
          <a:chOff x="0" y="0"/>
          <a:chExt cx="0" cy="0"/>
        </a:xfrm>
      </p:grpSpPr>
      <p:pic>
        <p:nvPicPr>
          <p:cNvPr id="123" name="Google Shape;123;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4" name="Google Shape;124;p34"/>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125" name="Google Shape;125;p34"/>
          <p:cNvSpPr txBox="1"/>
          <p:nvPr>
            <p:ph type="title"/>
          </p:nvPr>
        </p:nvSpPr>
        <p:spPr>
          <a:xfrm>
            <a:off x="874713" y="1515179"/>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 name="Google Shape;126;p34"/>
          <p:cNvSpPr/>
          <p:nvPr>
            <p:ph idx="2" type="tbl"/>
          </p:nvPr>
        </p:nvSpPr>
        <p:spPr>
          <a:xfrm>
            <a:off x="874713" y="2103438"/>
            <a:ext cx="10225087" cy="36734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Content 2">
  <p:cSld name="1_Presentation - Content 2">
    <p:spTree>
      <p:nvGrpSpPr>
        <p:cNvPr id="127" name="Shape 127"/>
        <p:cNvGrpSpPr/>
        <p:nvPr/>
      </p:nvGrpSpPr>
      <p:grpSpPr>
        <a:xfrm>
          <a:off x="0" y="0"/>
          <a:ext cx="0" cy="0"/>
          <a:chOff x="0" y="0"/>
          <a:chExt cx="0" cy="0"/>
        </a:xfrm>
      </p:grpSpPr>
      <p:pic>
        <p:nvPicPr>
          <p:cNvPr id="128" name="Google Shape;128;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9" name="Google Shape;129;p35"/>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130" name="Google Shape;130;p35"/>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35"/>
          <p:cNvSpPr/>
          <p:nvPr>
            <p:ph idx="2" type="tbl"/>
          </p:nvPr>
        </p:nvSpPr>
        <p:spPr>
          <a:xfrm>
            <a:off x="874713" y="1093984"/>
            <a:ext cx="10225087" cy="384790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Empty - Content">
  <p:cSld name="1_Presentation - Empty - Content">
    <p:spTree>
      <p:nvGrpSpPr>
        <p:cNvPr id="132" name="Shape 132"/>
        <p:cNvGrpSpPr/>
        <p:nvPr/>
      </p:nvGrpSpPr>
      <p:grpSpPr>
        <a:xfrm>
          <a:off x="0" y="0"/>
          <a:ext cx="0" cy="0"/>
          <a:chOff x="0" y="0"/>
          <a:chExt cx="0" cy="0"/>
        </a:xfrm>
      </p:grpSpPr>
      <p:pic>
        <p:nvPicPr>
          <p:cNvPr id="133" name="Google Shape;133;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4" name="Google Shape;134;p36"/>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135" name="Google Shape;135;p36"/>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6" name="Google Shape;136;p36"/>
          <p:cNvSpPr/>
          <p:nvPr>
            <p:ph idx="2" type="tbl"/>
          </p:nvPr>
        </p:nvSpPr>
        <p:spPr>
          <a:xfrm>
            <a:off x="874713" y="1093984"/>
            <a:ext cx="10225087" cy="46822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 Smartart">
  <p:cSld name="Presentation - Content - Smartart">
    <p:spTree>
      <p:nvGrpSpPr>
        <p:cNvPr id="137" name="Shape 137"/>
        <p:cNvGrpSpPr/>
        <p:nvPr/>
      </p:nvGrpSpPr>
      <p:grpSpPr>
        <a:xfrm>
          <a:off x="0" y="0"/>
          <a:ext cx="0" cy="0"/>
          <a:chOff x="0" y="0"/>
          <a:chExt cx="0" cy="0"/>
        </a:xfrm>
      </p:grpSpPr>
      <p:pic>
        <p:nvPicPr>
          <p:cNvPr id="138" name="Google Shape;138;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9" name="Google Shape;139;p37"/>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140" name="Google Shape;140;p37"/>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1" name="Google Shape;141;p37"/>
          <p:cNvSpPr txBox="1"/>
          <p:nvPr>
            <p:ph idx="1" type="body"/>
          </p:nvPr>
        </p:nvSpPr>
        <p:spPr>
          <a:xfrm>
            <a:off x="874713" y="1093983"/>
            <a:ext cx="2546893"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2"/>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2" name="Google Shape;142;p37"/>
          <p:cNvSpPr/>
          <p:nvPr>
            <p:ph idx="2" type="dgm"/>
          </p:nvPr>
        </p:nvSpPr>
        <p:spPr>
          <a:xfrm>
            <a:off x="3598863" y="1093788"/>
            <a:ext cx="8064500" cy="467518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p:cSld name="Presentation - Empty">
    <p:spTree>
      <p:nvGrpSpPr>
        <p:cNvPr id="143" name="Shape 143"/>
        <p:cNvGrpSpPr/>
        <p:nvPr/>
      </p:nvGrpSpPr>
      <p:grpSpPr>
        <a:xfrm>
          <a:off x="0" y="0"/>
          <a:ext cx="0" cy="0"/>
          <a:chOff x="0" y="0"/>
          <a:chExt cx="0" cy="0"/>
        </a:xfrm>
      </p:grpSpPr>
      <p:pic>
        <p:nvPicPr>
          <p:cNvPr id="144" name="Google Shape;144;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5" name="Google Shape;145;p38"/>
          <p:cNvSpPr txBox="1"/>
          <p:nvPr>
            <p:ph type="title"/>
          </p:nvPr>
        </p:nvSpPr>
        <p:spPr>
          <a:xfrm>
            <a:off x="1107254" y="3390841"/>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6" name="Google Shape;146;p38"/>
          <p:cNvSpPr txBox="1"/>
          <p:nvPr/>
        </p:nvSpPr>
        <p:spPr>
          <a:xfrm>
            <a:off x="1107254" y="4313604"/>
            <a:ext cx="702742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hr-HR" sz="1600" u="none" cap="none" strike="noStrike">
                <a:solidFill>
                  <a:schemeClr val="dk2"/>
                </a:solidFill>
                <a:latin typeface="Arial"/>
                <a:ea typeface="Arial"/>
                <a:cs typeface="Arial"/>
                <a:sym typeface="Arial"/>
              </a:rPr>
              <a:t>Subscribe to our news: </a:t>
            </a:r>
            <a:r>
              <a:rPr b="0" i="0" lang="hr-HR" sz="1600" u="sng" cap="none" strike="noStrike">
                <a:solidFill>
                  <a:schemeClr val="dk2"/>
                </a:solidFill>
                <a:latin typeface="Arial"/>
                <a:ea typeface="Arial"/>
                <a:cs typeface="Arial"/>
                <a:sym typeface="Arial"/>
              </a:rPr>
              <a:t>www.cost.eu/subscribe</a:t>
            </a:r>
            <a:endParaRPr b="0" i="0" sz="1600" u="none" cap="none" strike="noStrike">
              <a:solidFill>
                <a:schemeClr val="dk2"/>
              </a:solidFill>
              <a:latin typeface="Arial"/>
              <a:ea typeface="Arial"/>
              <a:cs typeface="Arial"/>
              <a:sym typeface="Arial"/>
            </a:endParaRPr>
          </a:p>
        </p:txBody>
      </p:sp>
      <p:grpSp>
        <p:nvGrpSpPr>
          <p:cNvPr id="147" name="Google Shape;147;p38"/>
          <p:cNvGrpSpPr/>
          <p:nvPr/>
        </p:nvGrpSpPr>
        <p:grpSpPr>
          <a:xfrm>
            <a:off x="9026219" y="5182889"/>
            <a:ext cx="2200682" cy="1172172"/>
            <a:chOff x="6636485" y="5354057"/>
            <a:chExt cx="2200682" cy="1172172"/>
          </a:xfrm>
        </p:grpSpPr>
        <p:grpSp>
          <p:nvGrpSpPr>
            <p:cNvPr id="148" name="Google Shape;148;p38"/>
            <p:cNvGrpSpPr/>
            <p:nvPr/>
          </p:nvGrpSpPr>
          <p:grpSpPr>
            <a:xfrm>
              <a:off x="6883674" y="5354057"/>
              <a:ext cx="1953493" cy="1172172"/>
              <a:chOff x="6883674" y="5354057"/>
              <a:chExt cx="1953493" cy="1172172"/>
            </a:xfrm>
          </p:grpSpPr>
          <p:pic>
            <p:nvPicPr>
              <p:cNvPr descr="Plan de travail 1OFF-Icones.jpg" id="149" name="Google Shape;149;p38">
                <a:hlinkClick r:id="rId3"/>
              </p:cNvPr>
              <p:cNvPicPr preferRelativeResize="0"/>
              <p:nvPr/>
            </p:nvPicPr>
            <p:blipFill rotWithShape="1">
              <a:blip r:embed="rId4">
                <a:alphaModFix/>
              </a:blip>
              <a:srcRect b="0" l="0" r="0" t="0"/>
              <a:stretch/>
            </p:blipFill>
            <p:spPr>
              <a:xfrm>
                <a:off x="8382903" y="5776143"/>
                <a:ext cx="360000" cy="330628"/>
              </a:xfrm>
              <a:prstGeom prst="rect">
                <a:avLst/>
              </a:prstGeom>
              <a:noFill/>
              <a:ln>
                <a:noFill/>
              </a:ln>
            </p:spPr>
          </p:pic>
          <p:sp>
            <p:nvSpPr>
              <p:cNvPr id="150" name="Google Shape;150;p38">
                <a:hlinkClick r:id="rId5"/>
              </p:cNvPr>
              <p:cNvSpPr txBox="1"/>
              <p:nvPr/>
            </p:nvSpPr>
            <p:spPr>
              <a:xfrm>
                <a:off x="6935575" y="6218452"/>
                <a:ext cx="190159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hr-HR" sz="1400" u="none" cap="none" strike="noStrike">
                    <a:solidFill>
                      <a:schemeClr val="dk2"/>
                    </a:solidFill>
                    <a:latin typeface="Arial"/>
                    <a:ea typeface="Arial"/>
                    <a:cs typeface="Arial"/>
                    <a:sym typeface="Arial"/>
                  </a:rPr>
                  <a:t>www.cost.eu</a:t>
                </a:r>
                <a:endParaRPr b="0" i="0" sz="1400" u="none" cap="none" strike="noStrike">
                  <a:solidFill>
                    <a:schemeClr val="dk2"/>
                  </a:solidFill>
                  <a:latin typeface="Arial"/>
                  <a:ea typeface="Arial"/>
                  <a:cs typeface="Arial"/>
                  <a:sym typeface="Arial"/>
                </a:endParaRPr>
              </a:p>
            </p:txBody>
          </p:sp>
          <p:pic>
            <p:nvPicPr>
              <p:cNvPr id="151" name="Google Shape;151;p38">
                <a:hlinkClick r:id="rId6"/>
              </p:cNvPr>
              <p:cNvPicPr preferRelativeResize="0"/>
              <p:nvPr/>
            </p:nvPicPr>
            <p:blipFill rotWithShape="1">
              <a:blip r:embed="rId7">
                <a:alphaModFix/>
              </a:blip>
              <a:srcRect b="0" l="0" r="0" t="0"/>
              <a:stretch/>
            </p:blipFill>
            <p:spPr>
              <a:xfrm>
                <a:off x="7500289" y="5780684"/>
                <a:ext cx="779907" cy="331038"/>
              </a:xfrm>
              <a:prstGeom prst="rect">
                <a:avLst/>
              </a:prstGeom>
              <a:noFill/>
              <a:ln>
                <a:noFill/>
              </a:ln>
            </p:spPr>
          </p:pic>
          <p:pic>
            <p:nvPicPr>
              <p:cNvPr id="152" name="Google Shape;152;p38">
                <a:hlinkClick r:id="rId8"/>
              </p:cNvPr>
              <p:cNvPicPr preferRelativeResize="0"/>
              <p:nvPr/>
            </p:nvPicPr>
            <p:blipFill rotWithShape="1">
              <a:blip r:embed="rId9">
                <a:alphaModFix/>
              </a:blip>
              <a:srcRect b="0" l="0" r="0" t="0"/>
              <a:stretch/>
            </p:blipFill>
            <p:spPr>
              <a:xfrm>
                <a:off x="7069413" y="5781094"/>
                <a:ext cx="330628" cy="330628"/>
              </a:xfrm>
              <a:prstGeom prst="rect">
                <a:avLst/>
              </a:prstGeom>
              <a:noFill/>
              <a:ln>
                <a:noFill/>
              </a:ln>
            </p:spPr>
          </p:pic>
          <p:sp>
            <p:nvSpPr>
              <p:cNvPr id="153" name="Google Shape;153;p38"/>
              <p:cNvSpPr txBox="1"/>
              <p:nvPr/>
            </p:nvSpPr>
            <p:spPr>
              <a:xfrm>
                <a:off x="6883674" y="5354057"/>
                <a:ext cx="190159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hr-HR" sz="1400" u="none" cap="none" strike="noStrike">
                    <a:solidFill>
                      <a:schemeClr val="dk2"/>
                    </a:solidFill>
                    <a:latin typeface="Arial"/>
                    <a:ea typeface="Arial"/>
                    <a:cs typeface="Arial"/>
                    <a:sym typeface="Arial"/>
                  </a:rPr>
                  <a:t>Subscribe</a:t>
                </a:r>
                <a:endParaRPr b="1" i="0" sz="1400" u="none" cap="none" strike="noStrike">
                  <a:solidFill>
                    <a:schemeClr val="dk2"/>
                  </a:solidFill>
                  <a:latin typeface="Arial"/>
                  <a:ea typeface="Arial"/>
                  <a:cs typeface="Arial"/>
                  <a:sym typeface="Arial"/>
                </a:endParaRPr>
              </a:p>
            </p:txBody>
          </p:sp>
        </p:grpSp>
        <p:pic>
          <p:nvPicPr>
            <p:cNvPr id="154" name="Google Shape;154;p38">
              <a:hlinkClick r:id="rId10"/>
            </p:cNvPr>
            <p:cNvPicPr preferRelativeResize="0"/>
            <p:nvPr/>
          </p:nvPicPr>
          <p:blipFill rotWithShape="1">
            <a:blip r:embed="rId11">
              <a:alphaModFix/>
            </a:blip>
            <a:srcRect b="0" l="0" r="0" t="0"/>
            <a:stretch/>
          </p:blipFill>
          <p:spPr>
            <a:xfrm>
              <a:off x="6636485" y="5778159"/>
              <a:ext cx="328612" cy="328612"/>
            </a:xfrm>
            <a:prstGeom prst="rect">
              <a:avLst/>
            </a:prstGeom>
            <a:noFill/>
            <a:ln>
              <a:noFill/>
            </a:ln>
          </p:spPr>
        </p:pic>
      </p:gr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2">
  <p:cSld name="Presentation - Empty 2">
    <p:spTree>
      <p:nvGrpSpPr>
        <p:cNvPr id="155" name="Shape 155"/>
        <p:cNvGrpSpPr/>
        <p:nvPr/>
      </p:nvGrpSpPr>
      <p:grpSpPr>
        <a:xfrm>
          <a:off x="0" y="0"/>
          <a:ext cx="0" cy="0"/>
          <a:chOff x="0" y="0"/>
          <a:chExt cx="0" cy="0"/>
        </a:xfrm>
      </p:grpSpPr>
      <p:pic>
        <p:nvPicPr>
          <p:cNvPr id="156" name="Google Shape;156;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7" name="Google Shape;157;p39"/>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 Empty">
  <p:cSld name="Presentation - Empty - Empty">
    <p:spTree>
      <p:nvGrpSpPr>
        <p:cNvPr id="158" name="Shape 158"/>
        <p:cNvGrpSpPr/>
        <p:nvPr/>
      </p:nvGrpSpPr>
      <p:grpSpPr>
        <a:xfrm>
          <a:off x="0" y="0"/>
          <a:ext cx="0" cy="0"/>
          <a:chOff x="0" y="0"/>
          <a:chExt cx="0" cy="0"/>
        </a:xfrm>
      </p:grpSpPr>
      <p:pic>
        <p:nvPicPr>
          <p:cNvPr id="159" name="Google Shape;159;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0" name="Google Shape;160;p40"/>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resentation - title">
  <p:cSld name="3_Presentation - title">
    <p:spTree>
      <p:nvGrpSpPr>
        <p:cNvPr id="162" name="Shape 162"/>
        <p:cNvGrpSpPr/>
        <p:nvPr/>
      </p:nvGrpSpPr>
      <p:grpSpPr>
        <a:xfrm>
          <a:off x="0" y="0"/>
          <a:ext cx="0" cy="0"/>
          <a:chOff x="0" y="0"/>
          <a:chExt cx="0" cy="0"/>
        </a:xfrm>
      </p:grpSpPr>
      <p:pic>
        <p:nvPicPr>
          <p:cNvPr id="163" name="Google Shape;163;p4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4" name="Google Shape;164;p42"/>
          <p:cNvSpPr txBox="1"/>
          <p:nvPr>
            <p:ph type="title"/>
          </p:nvPr>
        </p:nvSpPr>
        <p:spPr>
          <a:xfrm>
            <a:off x="1107254" y="396139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5" name="Google Shape;165;p42"/>
          <p:cNvSpPr txBox="1"/>
          <p:nvPr>
            <p:ph idx="1" type="body"/>
          </p:nvPr>
        </p:nvSpPr>
        <p:spPr>
          <a:xfrm>
            <a:off x="1106771" y="4557940"/>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6" name="Google Shape;166;p42"/>
          <p:cNvSpPr txBox="1"/>
          <p:nvPr>
            <p:ph idx="2" type="body"/>
          </p:nvPr>
        </p:nvSpPr>
        <p:spPr>
          <a:xfrm>
            <a:off x="1106771" y="5043451"/>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 Content">
  <p:cSld name="Presentation - Empty - Content">
    <p:spTree>
      <p:nvGrpSpPr>
        <p:cNvPr id="20" name="Shape 20"/>
        <p:cNvGrpSpPr/>
        <p:nvPr/>
      </p:nvGrpSpPr>
      <p:grpSpPr>
        <a:xfrm>
          <a:off x="0" y="0"/>
          <a:ext cx="0" cy="0"/>
          <a:chOff x="0" y="0"/>
          <a:chExt cx="0" cy="0"/>
        </a:xfrm>
      </p:grpSpPr>
      <p:pic>
        <p:nvPicPr>
          <p:cNvPr id="21" name="Google Shape;21;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 name="Google Shape;22;p14"/>
          <p:cNvSpPr txBox="1"/>
          <p:nvPr>
            <p:ph idx="1" type="body"/>
          </p:nvPr>
        </p:nvSpPr>
        <p:spPr>
          <a:xfrm>
            <a:off x="874713" y="1093983"/>
            <a:ext cx="10225087"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4"/>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4"/>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4"/>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14"/>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14"/>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resentation - title">
  <p:cSld name="4_Presentation - title">
    <p:spTree>
      <p:nvGrpSpPr>
        <p:cNvPr id="167" name="Shape 167"/>
        <p:cNvGrpSpPr/>
        <p:nvPr/>
      </p:nvGrpSpPr>
      <p:grpSpPr>
        <a:xfrm>
          <a:off x="0" y="0"/>
          <a:ext cx="0" cy="0"/>
          <a:chOff x="0" y="0"/>
          <a:chExt cx="0" cy="0"/>
        </a:xfrm>
      </p:grpSpPr>
      <p:pic>
        <p:nvPicPr>
          <p:cNvPr id="168" name="Google Shape;168;p4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9" name="Google Shape;169;p43"/>
          <p:cNvSpPr txBox="1"/>
          <p:nvPr>
            <p:ph type="title"/>
          </p:nvPr>
        </p:nvSpPr>
        <p:spPr>
          <a:xfrm>
            <a:off x="1107254" y="396139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0" name="Google Shape;170;p43"/>
          <p:cNvSpPr txBox="1"/>
          <p:nvPr>
            <p:ph idx="1" type="body"/>
          </p:nvPr>
        </p:nvSpPr>
        <p:spPr>
          <a:xfrm>
            <a:off x="1106771" y="4557940"/>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1" name="Google Shape;171;p43"/>
          <p:cNvSpPr txBox="1"/>
          <p:nvPr>
            <p:ph idx="2" type="body"/>
          </p:nvPr>
        </p:nvSpPr>
        <p:spPr>
          <a:xfrm>
            <a:off x="1106771" y="5043451"/>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Presentation - title">
  <p:cSld name="5_Presentation - title">
    <p:spTree>
      <p:nvGrpSpPr>
        <p:cNvPr id="172" name="Shape 172"/>
        <p:cNvGrpSpPr/>
        <p:nvPr/>
      </p:nvGrpSpPr>
      <p:grpSpPr>
        <a:xfrm>
          <a:off x="0" y="0"/>
          <a:ext cx="0" cy="0"/>
          <a:chOff x="0" y="0"/>
          <a:chExt cx="0" cy="0"/>
        </a:xfrm>
      </p:grpSpPr>
      <p:pic>
        <p:nvPicPr>
          <p:cNvPr id="173" name="Google Shape;173;p4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4" name="Google Shape;174;p44"/>
          <p:cNvSpPr txBox="1"/>
          <p:nvPr>
            <p:ph type="title"/>
          </p:nvPr>
        </p:nvSpPr>
        <p:spPr>
          <a:xfrm>
            <a:off x="1107254" y="1159488"/>
            <a:ext cx="8327542" cy="1842362"/>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44"/>
          <p:cNvSpPr txBox="1"/>
          <p:nvPr>
            <p:ph idx="1" type="body"/>
          </p:nvPr>
        </p:nvSpPr>
        <p:spPr>
          <a:xfrm>
            <a:off x="1106771" y="3010626"/>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6" name="Google Shape;176;p44"/>
          <p:cNvSpPr txBox="1"/>
          <p:nvPr>
            <p:ph idx="2" type="body"/>
          </p:nvPr>
        </p:nvSpPr>
        <p:spPr>
          <a:xfrm>
            <a:off x="1106771" y="3496137"/>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resentation - Content">
  <p:cSld name="2_Presentation - Content">
    <p:spTree>
      <p:nvGrpSpPr>
        <p:cNvPr id="177" name="Shape 177"/>
        <p:cNvGrpSpPr/>
        <p:nvPr/>
      </p:nvGrpSpPr>
      <p:grpSpPr>
        <a:xfrm>
          <a:off x="0" y="0"/>
          <a:ext cx="0" cy="0"/>
          <a:chOff x="0" y="0"/>
          <a:chExt cx="0" cy="0"/>
        </a:xfrm>
      </p:grpSpPr>
      <p:pic>
        <p:nvPicPr>
          <p:cNvPr id="178" name="Google Shape;178;p4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9" name="Google Shape;179;p45"/>
          <p:cNvSpPr txBox="1"/>
          <p:nvPr>
            <p:ph idx="1" type="body"/>
          </p:nvPr>
        </p:nvSpPr>
        <p:spPr>
          <a:xfrm>
            <a:off x="874713" y="2102946"/>
            <a:ext cx="10225087" cy="367328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E1783C"/>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rgbClr val="E1783C"/>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rgbClr val="E1783C"/>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rgbClr val="E1783C"/>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0" name="Google Shape;180;p45"/>
          <p:cNvSpPr txBox="1"/>
          <p:nvPr>
            <p:ph type="title"/>
          </p:nvPr>
        </p:nvSpPr>
        <p:spPr>
          <a:xfrm>
            <a:off x="874713" y="1515179"/>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1" name="Google Shape;181;p45"/>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resentation - Content 2">
  <p:cSld name="2_Presentation - Content 2">
    <p:spTree>
      <p:nvGrpSpPr>
        <p:cNvPr id="182" name="Shape 182"/>
        <p:cNvGrpSpPr/>
        <p:nvPr/>
      </p:nvGrpSpPr>
      <p:grpSpPr>
        <a:xfrm>
          <a:off x="0" y="0"/>
          <a:ext cx="0" cy="0"/>
          <a:chOff x="0" y="0"/>
          <a:chExt cx="0" cy="0"/>
        </a:xfrm>
      </p:grpSpPr>
      <p:pic>
        <p:nvPicPr>
          <p:cNvPr id="183" name="Google Shape;183;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4" name="Google Shape;184;p46"/>
          <p:cNvSpPr txBox="1"/>
          <p:nvPr>
            <p:ph idx="1" type="body"/>
          </p:nvPr>
        </p:nvSpPr>
        <p:spPr>
          <a:xfrm>
            <a:off x="874713" y="1093984"/>
            <a:ext cx="10225087" cy="384790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E1783C"/>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rgbClr val="E1783C"/>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rgbClr val="E1783C"/>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rgbClr val="E1783C"/>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5" name="Google Shape;185;p46"/>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6" name="Google Shape;186;p46"/>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resentation - Empty - Content">
  <p:cSld name="2_Presentation - Empty - Content">
    <p:spTree>
      <p:nvGrpSpPr>
        <p:cNvPr id="187" name="Shape 187"/>
        <p:cNvGrpSpPr/>
        <p:nvPr/>
      </p:nvGrpSpPr>
      <p:grpSpPr>
        <a:xfrm>
          <a:off x="0" y="0"/>
          <a:ext cx="0" cy="0"/>
          <a:chOff x="0" y="0"/>
          <a:chExt cx="0" cy="0"/>
        </a:xfrm>
      </p:grpSpPr>
      <p:pic>
        <p:nvPicPr>
          <p:cNvPr id="188" name="Google Shape;188;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9" name="Google Shape;189;p47"/>
          <p:cNvSpPr txBox="1"/>
          <p:nvPr>
            <p:ph idx="1" type="body"/>
          </p:nvPr>
        </p:nvSpPr>
        <p:spPr>
          <a:xfrm>
            <a:off x="874713" y="1093983"/>
            <a:ext cx="10225087" cy="468224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E1783C"/>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rgbClr val="E1783C"/>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rgbClr val="E1783C"/>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rgbClr val="E1783C"/>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0" name="Google Shape;190;p47"/>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1" name="Google Shape;191;p47"/>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Two content shapes">
  <p:cSld name="Presentation - Two content shapes">
    <p:spTree>
      <p:nvGrpSpPr>
        <p:cNvPr id="192" name="Shape 192"/>
        <p:cNvGrpSpPr/>
        <p:nvPr/>
      </p:nvGrpSpPr>
      <p:grpSpPr>
        <a:xfrm>
          <a:off x="0" y="0"/>
          <a:ext cx="0" cy="0"/>
          <a:chOff x="0" y="0"/>
          <a:chExt cx="0" cy="0"/>
        </a:xfrm>
      </p:grpSpPr>
      <p:pic>
        <p:nvPicPr>
          <p:cNvPr id="193" name="Google Shape;193;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4" name="Google Shape;194;p48"/>
          <p:cNvSpPr txBox="1"/>
          <p:nvPr>
            <p:ph idx="1" type="body"/>
          </p:nvPr>
        </p:nvSpPr>
        <p:spPr>
          <a:xfrm>
            <a:off x="874713" y="1093983"/>
            <a:ext cx="5078720"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6"/>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5" name="Google Shape;195;p48"/>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6" name="Google Shape;196;p48"/>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197" name="Google Shape;197;p48"/>
          <p:cNvSpPr txBox="1"/>
          <p:nvPr>
            <p:ph idx="2" type="body"/>
          </p:nvPr>
        </p:nvSpPr>
        <p:spPr>
          <a:xfrm>
            <a:off x="6365967" y="1093983"/>
            <a:ext cx="5039386"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6"/>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resentation - Content">
  <p:cSld name="3_Presentation - Content">
    <p:spTree>
      <p:nvGrpSpPr>
        <p:cNvPr id="198" name="Shape 198"/>
        <p:cNvGrpSpPr/>
        <p:nvPr/>
      </p:nvGrpSpPr>
      <p:grpSpPr>
        <a:xfrm>
          <a:off x="0" y="0"/>
          <a:ext cx="0" cy="0"/>
          <a:chOff x="0" y="0"/>
          <a:chExt cx="0" cy="0"/>
        </a:xfrm>
      </p:grpSpPr>
      <p:pic>
        <p:nvPicPr>
          <p:cNvPr id="199" name="Google Shape;199;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0" name="Google Shape;200;p49"/>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201" name="Google Shape;201;p49"/>
          <p:cNvSpPr txBox="1"/>
          <p:nvPr>
            <p:ph type="title"/>
          </p:nvPr>
        </p:nvSpPr>
        <p:spPr>
          <a:xfrm>
            <a:off x="874713" y="1515179"/>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2" name="Google Shape;202;p49"/>
          <p:cNvSpPr/>
          <p:nvPr>
            <p:ph idx="2" type="tbl"/>
          </p:nvPr>
        </p:nvSpPr>
        <p:spPr>
          <a:xfrm>
            <a:off x="874713" y="2103438"/>
            <a:ext cx="10225087" cy="36734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resentation - Content 2">
  <p:cSld name="3_Presentation - Content 2">
    <p:spTree>
      <p:nvGrpSpPr>
        <p:cNvPr id="203" name="Shape 203"/>
        <p:cNvGrpSpPr/>
        <p:nvPr/>
      </p:nvGrpSpPr>
      <p:grpSpPr>
        <a:xfrm>
          <a:off x="0" y="0"/>
          <a:ext cx="0" cy="0"/>
          <a:chOff x="0" y="0"/>
          <a:chExt cx="0" cy="0"/>
        </a:xfrm>
      </p:grpSpPr>
      <p:pic>
        <p:nvPicPr>
          <p:cNvPr id="204" name="Google Shape;204;p5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5" name="Google Shape;205;p50"/>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206" name="Google Shape;206;p50"/>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7" name="Google Shape;207;p50"/>
          <p:cNvSpPr/>
          <p:nvPr>
            <p:ph idx="2" type="tbl"/>
          </p:nvPr>
        </p:nvSpPr>
        <p:spPr>
          <a:xfrm>
            <a:off x="874713" y="1093984"/>
            <a:ext cx="10225087" cy="384790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resentation - Empty - Content">
  <p:cSld name="3_Presentation - Empty - Content">
    <p:spTree>
      <p:nvGrpSpPr>
        <p:cNvPr id="208" name="Shape 208"/>
        <p:cNvGrpSpPr/>
        <p:nvPr/>
      </p:nvGrpSpPr>
      <p:grpSpPr>
        <a:xfrm>
          <a:off x="0" y="0"/>
          <a:ext cx="0" cy="0"/>
          <a:chOff x="0" y="0"/>
          <a:chExt cx="0" cy="0"/>
        </a:xfrm>
      </p:grpSpPr>
      <p:pic>
        <p:nvPicPr>
          <p:cNvPr id="209" name="Google Shape;209;p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0" name="Google Shape;210;p51"/>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211" name="Google Shape;211;p51"/>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2" name="Google Shape;212;p51"/>
          <p:cNvSpPr/>
          <p:nvPr>
            <p:ph idx="2" type="tbl"/>
          </p:nvPr>
        </p:nvSpPr>
        <p:spPr>
          <a:xfrm>
            <a:off x="874713" y="1093984"/>
            <a:ext cx="10225087" cy="46822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 Smartart">
  <p:cSld name="Presentation - Content - Smartart">
    <p:spTree>
      <p:nvGrpSpPr>
        <p:cNvPr id="213" name="Shape 213"/>
        <p:cNvGrpSpPr/>
        <p:nvPr/>
      </p:nvGrpSpPr>
      <p:grpSpPr>
        <a:xfrm>
          <a:off x="0" y="0"/>
          <a:ext cx="0" cy="0"/>
          <a:chOff x="0" y="0"/>
          <a:chExt cx="0" cy="0"/>
        </a:xfrm>
      </p:grpSpPr>
      <p:pic>
        <p:nvPicPr>
          <p:cNvPr id="214" name="Google Shape;214;p5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5" name="Google Shape;215;p52"/>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216" name="Google Shape;216;p52"/>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7" name="Google Shape;217;p52"/>
          <p:cNvSpPr txBox="1"/>
          <p:nvPr>
            <p:ph idx="1" type="body"/>
          </p:nvPr>
        </p:nvSpPr>
        <p:spPr>
          <a:xfrm>
            <a:off x="874713" y="1093983"/>
            <a:ext cx="2546893"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6"/>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8" name="Google Shape;218;p52"/>
          <p:cNvSpPr/>
          <p:nvPr>
            <p:ph idx="2" type="dgm"/>
          </p:nvPr>
        </p:nvSpPr>
        <p:spPr>
          <a:xfrm>
            <a:off x="3598863" y="1093788"/>
            <a:ext cx="8064500" cy="467518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Two content shapes">
  <p:cSld name="Presentation - Two content shapes">
    <p:spTree>
      <p:nvGrpSpPr>
        <p:cNvPr id="25" name="Shape 25"/>
        <p:cNvGrpSpPr/>
        <p:nvPr/>
      </p:nvGrpSpPr>
      <p:grpSpPr>
        <a:xfrm>
          <a:off x="0" y="0"/>
          <a:ext cx="0" cy="0"/>
          <a:chOff x="0" y="0"/>
          <a:chExt cx="0" cy="0"/>
        </a:xfrm>
      </p:grpSpPr>
      <p:pic>
        <p:nvPicPr>
          <p:cNvPr id="26" name="Google Shape;26;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 name="Google Shape;27;p15"/>
          <p:cNvSpPr txBox="1"/>
          <p:nvPr>
            <p:ph idx="1" type="body"/>
          </p:nvPr>
        </p:nvSpPr>
        <p:spPr>
          <a:xfrm>
            <a:off x="874713" y="1093983"/>
            <a:ext cx="5078720"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4"/>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4"/>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4"/>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15"/>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15"/>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30" name="Google Shape;30;p15"/>
          <p:cNvSpPr txBox="1"/>
          <p:nvPr>
            <p:ph idx="2" type="body"/>
          </p:nvPr>
        </p:nvSpPr>
        <p:spPr>
          <a:xfrm>
            <a:off x="6365967" y="1093983"/>
            <a:ext cx="5039386"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4"/>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4"/>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4"/>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Empty">
  <p:cSld name="1_Presentation - Empty">
    <p:spTree>
      <p:nvGrpSpPr>
        <p:cNvPr id="219" name="Shape 219"/>
        <p:cNvGrpSpPr/>
        <p:nvPr/>
      </p:nvGrpSpPr>
      <p:grpSpPr>
        <a:xfrm>
          <a:off x="0" y="0"/>
          <a:ext cx="0" cy="0"/>
          <a:chOff x="0" y="0"/>
          <a:chExt cx="0" cy="0"/>
        </a:xfrm>
      </p:grpSpPr>
      <p:pic>
        <p:nvPicPr>
          <p:cNvPr id="220" name="Google Shape;220;p5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1" name="Google Shape;221;p53"/>
          <p:cNvSpPr txBox="1"/>
          <p:nvPr>
            <p:ph type="title"/>
          </p:nvPr>
        </p:nvSpPr>
        <p:spPr>
          <a:xfrm>
            <a:off x="1107254" y="3390841"/>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2" name="Google Shape;222;p53"/>
          <p:cNvSpPr txBox="1"/>
          <p:nvPr/>
        </p:nvSpPr>
        <p:spPr>
          <a:xfrm>
            <a:off x="1107254" y="4313604"/>
            <a:ext cx="702742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hr-HR" sz="1600" u="none" cap="none" strike="noStrike">
                <a:solidFill>
                  <a:schemeClr val="dk2"/>
                </a:solidFill>
                <a:latin typeface="Arial"/>
                <a:ea typeface="Arial"/>
                <a:cs typeface="Arial"/>
                <a:sym typeface="Arial"/>
              </a:rPr>
              <a:t>Subscribe to our news: </a:t>
            </a:r>
            <a:r>
              <a:rPr b="0" i="0" lang="hr-HR" sz="1600" u="sng" cap="none" strike="noStrike">
                <a:solidFill>
                  <a:schemeClr val="dk2"/>
                </a:solidFill>
                <a:latin typeface="Arial"/>
                <a:ea typeface="Arial"/>
                <a:cs typeface="Arial"/>
                <a:sym typeface="Arial"/>
              </a:rPr>
              <a:t>www.cost.eu/subscribe</a:t>
            </a:r>
            <a:endParaRPr b="0" i="0" sz="1600" u="none" cap="none" strike="noStrike">
              <a:solidFill>
                <a:schemeClr val="dk2"/>
              </a:solidFill>
              <a:latin typeface="Arial"/>
              <a:ea typeface="Arial"/>
              <a:cs typeface="Arial"/>
              <a:sym typeface="Arial"/>
            </a:endParaRPr>
          </a:p>
        </p:txBody>
      </p:sp>
      <p:grpSp>
        <p:nvGrpSpPr>
          <p:cNvPr id="223" name="Google Shape;223;p53"/>
          <p:cNvGrpSpPr/>
          <p:nvPr/>
        </p:nvGrpSpPr>
        <p:grpSpPr>
          <a:xfrm>
            <a:off x="9026219" y="5182889"/>
            <a:ext cx="2200682" cy="1172172"/>
            <a:chOff x="6636485" y="5354057"/>
            <a:chExt cx="2200682" cy="1172172"/>
          </a:xfrm>
        </p:grpSpPr>
        <p:grpSp>
          <p:nvGrpSpPr>
            <p:cNvPr id="224" name="Google Shape;224;p53"/>
            <p:cNvGrpSpPr/>
            <p:nvPr/>
          </p:nvGrpSpPr>
          <p:grpSpPr>
            <a:xfrm>
              <a:off x="6883674" y="5354057"/>
              <a:ext cx="1953493" cy="1172172"/>
              <a:chOff x="6883674" y="5354057"/>
              <a:chExt cx="1953493" cy="1172172"/>
            </a:xfrm>
          </p:grpSpPr>
          <p:pic>
            <p:nvPicPr>
              <p:cNvPr descr="Plan de travail 1OFF-Icones.jpg" id="225" name="Google Shape;225;p53">
                <a:hlinkClick r:id="rId3"/>
              </p:cNvPr>
              <p:cNvPicPr preferRelativeResize="0"/>
              <p:nvPr/>
            </p:nvPicPr>
            <p:blipFill rotWithShape="1">
              <a:blip r:embed="rId4">
                <a:alphaModFix/>
              </a:blip>
              <a:srcRect b="0" l="0" r="0" t="0"/>
              <a:stretch/>
            </p:blipFill>
            <p:spPr>
              <a:xfrm>
                <a:off x="8382903" y="5776143"/>
                <a:ext cx="360000" cy="330628"/>
              </a:xfrm>
              <a:prstGeom prst="rect">
                <a:avLst/>
              </a:prstGeom>
              <a:noFill/>
              <a:ln>
                <a:noFill/>
              </a:ln>
            </p:spPr>
          </p:pic>
          <p:sp>
            <p:nvSpPr>
              <p:cNvPr id="226" name="Google Shape;226;p53">
                <a:hlinkClick r:id="rId5"/>
              </p:cNvPr>
              <p:cNvSpPr txBox="1"/>
              <p:nvPr/>
            </p:nvSpPr>
            <p:spPr>
              <a:xfrm>
                <a:off x="6935575" y="6218452"/>
                <a:ext cx="190159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hr-HR" sz="1400" u="none" cap="none" strike="noStrike">
                    <a:solidFill>
                      <a:schemeClr val="dk2"/>
                    </a:solidFill>
                    <a:latin typeface="Arial"/>
                    <a:ea typeface="Arial"/>
                    <a:cs typeface="Arial"/>
                    <a:sym typeface="Arial"/>
                  </a:rPr>
                  <a:t>www.cost.eu</a:t>
                </a:r>
                <a:endParaRPr b="0" i="0" sz="1400" u="none" cap="none" strike="noStrike">
                  <a:solidFill>
                    <a:schemeClr val="dk2"/>
                  </a:solidFill>
                  <a:latin typeface="Arial"/>
                  <a:ea typeface="Arial"/>
                  <a:cs typeface="Arial"/>
                  <a:sym typeface="Arial"/>
                </a:endParaRPr>
              </a:p>
            </p:txBody>
          </p:sp>
          <p:pic>
            <p:nvPicPr>
              <p:cNvPr id="227" name="Google Shape;227;p53">
                <a:hlinkClick r:id="rId6"/>
              </p:cNvPr>
              <p:cNvPicPr preferRelativeResize="0"/>
              <p:nvPr/>
            </p:nvPicPr>
            <p:blipFill rotWithShape="1">
              <a:blip r:embed="rId7">
                <a:alphaModFix/>
              </a:blip>
              <a:srcRect b="0" l="0" r="0" t="0"/>
              <a:stretch/>
            </p:blipFill>
            <p:spPr>
              <a:xfrm>
                <a:off x="7500289" y="5780684"/>
                <a:ext cx="779907" cy="331038"/>
              </a:xfrm>
              <a:prstGeom prst="rect">
                <a:avLst/>
              </a:prstGeom>
              <a:noFill/>
              <a:ln>
                <a:noFill/>
              </a:ln>
            </p:spPr>
          </p:pic>
          <p:pic>
            <p:nvPicPr>
              <p:cNvPr id="228" name="Google Shape;228;p53">
                <a:hlinkClick r:id="rId8"/>
              </p:cNvPr>
              <p:cNvPicPr preferRelativeResize="0"/>
              <p:nvPr/>
            </p:nvPicPr>
            <p:blipFill rotWithShape="1">
              <a:blip r:embed="rId9">
                <a:alphaModFix/>
              </a:blip>
              <a:srcRect b="0" l="0" r="0" t="0"/>
              <a:stretch/>
            </p:blipFill>
            <p:spPr>
              <a:xfrm>
                <a:off x="7069413" y="5781094"/>
                <a:ext cx="330628" cy="330628"/>
              </a:xfrm>
              <a:prstGeom prst="rect">
                <a:avLst/>
              </a:prstGeom>
              <a:noFill/>
              <a:ln>
                <a:noFill/>
              </a:ln>
            </p:spPr>
          </p:pic>
          <p:sp>
            <p:nvSpPr>
              <p:cNvPr id="229" name="Google Shape;229;p53"/>
              <p:cNvSpPr txBox="1"/>
              <p:nvPr/>
            </p:nvSpPr>
            <p:spPr>
              <a:xfrm>
                <a:off x="6883674" y="5354057"/>
                <a:ext cx="190159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hr-HR" sz="1400" u="none" cap="none" strike="noStrike">
                    <a:solidFill>
                      <a:schemeClr val="dk2"/>
                    </a:solidFill>
                    <a:latin typeface="Arial"/>
                    <a:ea typeface="Arial"/>
                    <a:cs typeface="Arial"/>
                    <a:sym typeface="Arial"/>
                  </a:rPr>
                  <a:t>Subscribe</a:t>
                </a:r>
                <a:endParaRPr b="1" i="0" sz="1400" u="none" cap="none" strike="noStrike">
                  <a:solidFill>
                    <a:schemeClr val="dk2"/>
                  </a:solidFill>
                  <a:latin typeface="Arial"/>
                  <a:ea typeface="Arial"/>
                  <a:cs typeface="Arial"/>
                  <a:sym typeface="Arial"/>
                </a:endParaRPr>
              </a:p>
            </p:txBody>
          </p:sp>
        </p:grpSp>
        <p:pic>
          <p:nvPicPr>
            <p:cNvPr id="230" name="Google Shape;230;p53">
              <a:hlinkClick r:id="rId10"/>
            </p:cNvPr>
            <p:cNvPicPr preferRelativeResize="0"/>
            <p:nvPr/>
          </p:nvPicPr>
          <p:blipFill rotWithShape="1">
            <a:blip r:embed="rId11">
              <a:alphaModFix/>
            </a:blip>
            <a:srcRect b="0" l="0" r="0" t="0"/>
            <a:stretch/>
          </p:blipFill>
          <p:spPr>
            <a:xfrm>
              <a:off x="6636485" y="5778159"/>
              <a:ext cx="328612" cy="328612"/>
            </a:xfrm>
            <a:prstGeom prst="rect">
              <a:avLst/>
            </a:prstGeom>
            <a:noFill/>
            <a:ln>
              <a:noFill/>
            </a:ln>
          </p:spPr>
        </p:pic>
      </p:gr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Empty 2">
  <p:cSld name="1_Presentation - Empty 2">
    <p:spTree>
      <p:nvGrpSpPr>
        <p:cNvPr id="231" name="Shape 231"/>
        <p:cNvGrpSpPr/>
        <p:nvPr/>
      </p:nvGrpSpPr>
      <p:grpSpPr>
        <a:xfrm>
          <a:off x="0" y="0"/>
          <a:ext cx="0" cy="0"/>
          <a:chOff x="0" y="0"/>
          <a:chExt cx="0" cy="0"/>
        </a:xfrm>
      </p:grpSpPr>
      <p:pic>
        <p:nvPicPr>
          <p:cNvPr id="232" name="Google Shape;232;p5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3" name="Google Shape;233;p54"/>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Empty - Empty">
  <p:cSld name="1_Presentation - Empty - Empty">
    <p:spTree>
      <p:nvGrpSpPr>
        <p:cNvPr id="234" name="Shape 234"/>
        <p:cNvGrpSpPr/>
        <p:nvPr/>
      </p:nvGrpSpPr>
      <p:grpSpPr>
        <a:xfrm>
          <a:off x="0" y="0"/>
          <a:ext cx="0" cy="0"/>
          <a:chOff x="0" y="0"/>
          <a:chExt cx="0" cy="0"/>
        </a:xfrm>
      </p:grpSpPr>
      <p:pic>
        <p:nvPicPr>
          <p:cNvPr id="235" name="Google Shape;235;p5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6" name="Google Shape;236;p55"/>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2">
  <p:cSld name="Presentation - Content 2">
    <p:spTree>
      <p:nvGrpSpPr>
        <p:cNvPr id="31" name="Shape 31"/>
        <p:cNvGrpSpPr/>
        <p:nvPr/>
      </p:nvGrpSpPr>
      <p:grpSpPr>
        <a:xfrm>
          <a:off x="0" y="0"/>
          <a:ext cx="0" cy="0"/>
          <a:chOff x="0" y="0"/>
          <a:chExt cx="0" cy="0"/>
        </a:xfrm>
      </p:grpSpPr>
      <p:pic>
        <p:nvPicPr>
          <p:cNvPr id="32" name="Google Shape;32;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16"/>
          <p:cNvSpPr txBox="1"/>
          <p:nvPr>
            <p:ph idx="1" type="body"/>
          </p:nvPr>
        </p:nvSpPr>
        <p:spPr>
          <a:xfrm>
            <a:off x="874713" y="1093982"/>
            <a:ext cx="10225087" cy="384790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4"/>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4"/>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4"/>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 name="Google Shape;34;p16"/>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16"/>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title">
  <p:cSld name="1_Presentation - title">
    <p:spTree>
      <p:nvGrpSpPr>
        <p:cNvPr id="36" name="Shape 36"/>
        <p:cNvGrpSpPr/>
        <p:nvPr/>
      </p:nvGrpSpPr>
      <p:grpSpPr>
        <a:xfrm>
          <a:off x="0" y="0"/>
          <a:ext cx="0" cy="0"/>
          <a:chOff x="0" y="0"/>
          <a:chExt cx="0" cy="0"/>
        </a:xfrm>
      </p:grpSpPr>
      <p:pic>
        <p:nvPicPr>
          <p:cNvPr id="37" name="Google Shape;37;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8" name="Google Shape;38;p17"/>
          <p:cNvSpPr txBox="1"/>
          <p:nvPr>
            <p:ph type="title"/>
          </p:nvPr>
        </p:nvSpPr>
        <p:spPr>
          <a:xfrm>
            <a:off x="1107254" y="396139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17"/>
          <p:cNvSpPr txBox="1"/>
          <p:nvPr>
            <p:ph idx="1" type="body"/>
          </p:nvPr>
        </p:nvSpPr>
        <p:spPr>
          <a:xfrm>
            <a:off x="1106771" y="4557940"/>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0" name="Google Shape;40;p17"/>
          <p:cNvSpPr txBox="1"/>
          <p:nvPr>
            <p:ph idx="2" type="body"/>
          </p:nvPr>
        </p:nvSpPr>
        <p:spPr>
          <a:xfrm>
            <a:off x="1106771" y="5043451"/>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resentation - title">
  <p:cSld name="2_Presentation - title">
    <p:spTree>
      <p:nvGrpSpPr>
        <p:cNvPr id="41" name="Shape 41"/>
        <p:cNvGrpSpPr/>
        <p:nvPr/>
      </p:nvGrpSpPr>
      <p:grpSpPr>
        <a:xfrm>
          <a:off x="0" y="0"/>
          <a:ext cx="0" cy="0"/>
          <a:chOff x="0" y="0"/>
          <a:chExt cx="0" cy="0"/>
        </a:xfrm>
      </p:grpSpPr>
      <p:pic>
        <p:nvPicPr>
          <p:cNvPr id="42" name="Google Shape;42;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3" name="Google Shape;43;p18"/>
          <p:cNvSpPr txBox="1"/>
          <p:nvPr>
            <p:ph type="title"/>
          </p:nvPr>
        </p:nvSpPr>
        <p:spPr>
          <a:xfrm>
            <a:off x="1107254" y="1159488"/>
            <a:ext cx="8327542" cy="1842362"/>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 name="Google Shape;44;p18"/>
          <p:cNvSpPr txBox="1"/>
          <p:nvPr>
            <p:ph idx="1" type="body"/>
          </p:nvPr>
        </p:nvSpPr>
        <p:spPr>
          <a:xfrm>
            <a:off x="1106771" y="3010626"/>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5" name="Google Shape;45;p18"/>
          <p:cNvSpPr txBox="1"/>
          <p:nvPr>
            <p:ph idx="2" type="body"/>
          </p:nvPr>
        </p:nvSpPr>
        <p:spPr>
          <a:xfrm>
            <a:off x="1106771" y="3496137"/>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Content">
  <p:cSld name="1_Presentation - Content">
    <p:spTree>
      <p:nvGrpSpPr>
        <p:cNvPr id="46" name="Shape 46"/>
        <p:cNvGrpSpPr/>
        <p:nvPr/>
      </p:nvGrpSpPr>
      <p:grpSpPr>
        <a:xfrm>
          <a:off x="0" y="0"/>
          <a:ext cx="0" cy="0"/>
          <a:chOff x="0" y="0"/>
          <a:chExt cx="0" cy="0"/>
        </a:xfrm>
      </p:grpSpPr>
      <p:pic>
        <p:nvPicPr>
          <p:cNvPr id="47" name="Google Shape;47;p1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8" name="Google Shape;48;p19"/>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49" name="Google Shape;49;p19"/>
          <p:cNvSpPr txBox="1"/>
          <p:nvPr>
            <p:ph type="title"/>
          </p:nvPr>
        </p:nvSpPr>
        <p:spPr>
          <a:xfrm>
            <a:off x="874713" y="1515179"/>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9"/>
          <p:cNvSpPr/>
          <p:nvPr>
            <p:ph idx="2" type="tbl"/>
          </p:nvPr>
        </p:nvSpPr>
        <p:spPr>
          <a:xfrm>
            <a:off x="874713" y="2103438"/>
            <a:ext cx="10225087" cy="36734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Content 2">
  <p:cSld name="1_Presentation - Content 2">
    <p:spTree>
      <p:nvGrpSpPr>
        <p:cNvPr id="51" name="Shape 51"/>
        <p:cNvGrpSpPr/>
        <p:nvPr/>
      </p:nvGrpSpPr>
      <p:grpSpPr>
        <a:xfrm>
          <a:off x="0" y="0"/>
          <a:ext cx="0" cy="0"/>
          <a:chOff x="0" y="0"/>
          <a:chExt cx="0" cy="0"/>
        </a:xfrm>
      </p:grpSpPr>
      <p:pic>
        <p:nvPicPr>
          <p:cNvPr id="52" name="Google Shape;52;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3" name="Google Shape;53;p20"/>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hr-HR"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54" name="Google Shape;54;p20"/>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20"/>
          <p:cNvSpPr/>
          <p:nvPr>
            <p:ph idx="2" type="tbl"/>
          </p:nvPr>
        </p:nvSpPr>
        <p:spPr>
          <a:xfrm>
            <a:off x="874713" y="1093984"/>
            <a:ext cx="10225087" cy="384790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4.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5" Type="http://schemas.openxmlformats.org/officeDocument/2006/relationships/theme" Target="../theme/theme1.xml"/><Relationship Id="rId14" Type="http://schemas.openxmlformats.org/officeDocument/2006/relationships/slideLayout" Target="../slideLayouts/slideLayout4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www.efos.unios.hr/wp-content/uploads/2023/07/EFOS_Web_Brosura_FinancijskiMenadzment.pdf" TargetMode="External"/><Relationship Id="rId4" Type="http://schemas.openxmlformats.org/officeDocument/2006/relationships/hyperlink" Target="https://drive.google.com/file/d/1XcyQkr0NoYFy6pDIvr6V0XlnS6E9jMJP/vie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0"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2.png"/><Relationship Id="rId5" Type="http://schemas.openxmlformats.org/officeDocument/2006/relationships/image" Target="../media/image29.png"/><Relationship Id="rId6" Type="http://schemas.openxmlformats.org/officeDocument/2006/relationships/image" Target="../media/image24.png"/><Relationship Id="rId7" Type="http://schemas.openxmlformats.org/officeDocument/2006/relationships/image" Target="../media/image27.png"/><Relationship Id="rId8"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0.png"/><Relationship Id="rId4" Type="http://schemas.openxmlformats.org/officeDocument/2006/relationships/image" Target="../media/image34.png"/><Relationship Id="rId5" Type="http://schemas.openxmlformats.org/officeDocument/2006/relationships/hyperlink" Target="https://sites.google.com/net.efzg.hr/tinfinconference/programme/conference-proceedings?authuser=0" TargetMode="External"/><Relationship Id="rId6" Type="http://schemas.openxmlformats.org/officeDocument/2006/relationships/hyperlink" Target="https://sites.google.com/net.efzg.hr/tinfinconference/programme/book-of-abstracts?authuser=0" TargetMode="External"/><Relationship Id="rId7" Type="http://schemas.openxmlformats.org/officeDocument/2006/relationships/hyperlink" Target="https://sites.google.com/net.efzg.hr/tinfinconference/home?authuser=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vscht.futurebooks.cz/book/fmrm/?/appendix-a-blockchain-applications-and-decentralized-" TargetMode="External"/><Relationship Id="rId4" Type="http://schemas.openxmlformats.org/officeDocument/2006/relationships/hyperlink" Target="https://vscht.futurebooks.cz/book/fmrm/?/appendix-a-blockchain-applications-and-decentralized-finan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hrcak.srce.hr/clanak/45015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
          <p:cNvSpPr txBox="1"/>
          <p:nvPr>
            <p:ph type="title"/>
          </p:nvPr>
        </p:nvSpPr>
        <p:spPr>
          <a:xfrm>
            <a:off x="1106771" y="3813350"/>
            <a:ext cx="8327542" cy="5877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500"/>
              <a:buFont typeface="Arial"/>
              <a:buNone/>
            </a:pPr>
            <a:r>
              <a:rPr lang="hr-HR"/>
              <a:t>COST country update – Croatia </a:t>
            </a:r>
            <a:endParaRPr/>
          </a:p>
        </p:txBody>
      </p:sp>
      <p:sp>
        <p:nvSpPr>
          <p:cNvPr id="242" name="Google Shape;242;p1"/>
          <p:cNvSpPr txBox="1"/>
          <p:nvPr>
            <p:ph idx="1" type="body"/>
          </p:nvPr>
        </p:nvSpPr>
        <p:spPr>
          <a:xfrm>
            <a:off x="1106771" y="4323103"/>
            <a:ext cx="8328025" cy="4696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lang="hr-HR"/>
              <a:t>at COST FinAI Annual MC meeting</a:t>
            </a:r>
            <a:endParaRPr/>
          </a:p>
          <a:p>
            <a:pPr indent="0" lvl="0" marL="0" rtl="0" algn="l">
              <a:lnSpc>
                <a:spcPct val="90000"/>
              </a:lnSpc>
              <a:spcBef>
                <a:spcPts val="1000"/>
              </a:spcBef>
              <a:spcAft>
                <a:spcPts val="0"/>
              </a:spcAft>
              <a:buClr>
                <a:schemeClr val="dk2"/>
              </a:buClr>
              <a:buSzPts val="2400"/>
              <a:buNone/>
            </a:pPr>
            <a:br>
              <a:rPr lang="hr-HR"/>
            </a:br>
            <a:endParaRPr/>
          </a:p>
        </p:txBody>
      </p:sp>
      <p:sp>
        <p:nvSpPr>
          <p:cNvPr id="243" name="Google Shape;243;p1"/>
          <p:cNvSpPr txBox="1"/>
          <p:nvPr>
            <p:ph idx="2" type="body"/>
          </p:nvPr>
        </p:nvSpPr>
        <p:spPr>
          <a:xfrm>
            <a:off x="1106771" y="4910870"/>
            <a:ext cx="8328025" cy="46967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1600"/>
              <a:buNone/>
            </a:pPr>
            <a:r>
              <a:rPr lang="hr-HR"/>
              <a:t>May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9"/>
          <p:cNvSpPr txBox="1"/>
          <p:nvPr>
            <p:ph idx="1" type="body"/>
          </p:nvPr>
        </p:nvSpPr>
        <p:spPr>
          <a:xfrm>
            <a:off x="534256" y="1259235"/>
            <a:ext cx="11352943" cy="5008001"/>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800"/>
              <a:buChar char="▪"/>
            </a:pPr>
            <a:r>
              <a:rPr lang="hr-HR" sz="1600">
                <a:solidFill>
                  <a:srgbClr val="455B9B"/>
                </a:solidFill>
              </a:rPr>
              <a:t>Blockchain and Decentralized Finance</a:t>
            </a:r>
            <a:r>
              <a:rPr lang="hr-HR" sz="1600"/>
              <a:t>, a new course in the </a:t>
            </a:r>
            <a:r>
              <a:rPr i="1" lang="hr-HR" sz="1600"/>
              <a:t>Graduate study programme at the J. J. Strossmayer University of Osijek, Faculty of Economics in Osijek </a:t>
            </a:r>
            <a:r>
              <a:rPr lang="hr-HR" sz="1600"/>
              <a:t>(introduced by Sajter, D., course coordinator). The brochure of the new program is available at: </a:t>
            </a:r>
            <a:r>
              <a:rPr lang="hr-HR" sz="1600" u="sng">
                <a:solidFill>
                  <a:schemeClr val="hlink"/>
                </a:solidFill>
                <a:hlinkClick r:id="rId3"/>
              </a:rPr>
              <a:t>http://www.efos.unios.hr/wp-content/uploads/2023/07/EFOS_Web_Brosura_FinancijskiMenadzment.pdf</a:t>
            </a:r>
            <a:endParaRPr sz="1600"/>
          </a:p>
          <a:p>
            <a:pPr indent="-228600" lvl="0" marL="228600" rtl="0" algn="l">
              <a:lnSpc>
                <a:spcPct val="100000"/>
              </a:lnSpc>
              <a:spcBef>
                <a:spcPts val="1800"/>
              </a:spcBef>
              <a:spcAft>
                <a:spcPts val="0"/>
              </a:spcAft>
              <a:buSzPts val="1800"/>
              <a:buChar char="▪"/>
            </a:pPr>
            <a:r>
              <a:rPr lang="hr-HR" sz="1600">
                <a:solidFill>
                  <a:srgbClr val="455B9B"/>
                </a:solidFill>
              </a:rPr>
              <a:t>Innovative Financing and Technologies for the Inclusive Economy</a:t>
            </a:r>
            <a:r>
              <a:rPr lang="hr-HR" sz="1600"/>
              <a:t> at the </a:t>
            </a:r>
            <a:r>
              <a:rPr i="1" lang="hr-HR" sz="1600"/>
              <a:t>Economy of Francesco International Summer School Split 2023</a:t>
            </a:r>
            <a:r>
              <a:rPr lang="hr-HR" sz="1600"/>
              <a:t>, organised by Economy of Francesco Croatia, Catholic university of Croatia, Faculty of social sciences Angelicum, Docat Center Split (prepared and delivered by Sajter, D.)</a:t>
            </a:r>
            <a:endParaRPr sz="1600"/>
          </a:p>
          <a:p>
            <a:pPr indent="-228600" lvl="0" marL="228600" rtl="0" algn="l">
              <a:lnSpc>
                <a:spcPct val="100000"/>
              </a:lnSpc>
              <a:spcBef>
                <a:spcPts val="1800"/>
              </a:spcBef>
              <a:spcAft>
                <a:spcPts val="0"/>
              </a:spcAft>
              <a:buSzPts val="1800"/>
              <a:buChar char="▪"/>
            </a:pPr>
            <a:r>
              <a:rPr lang="hr-HR" sz="1600">
                <a:solidFill>
                  <a:srgbClr val="455B9B"/>
                </a:solidFill>
              </a:rPr>
              <a:t>Summer starts with ESG</a:t>
            </a:r>
            <a:r>
              <a:rPr lang="hr-HR" sz="1600"/>
              <a:t>, education organised by the University of Zagreb, Faculty of Economics &amp; Business, and Zagrebacka Bank- part of Unicredit group (prepared and delivered by Simurina, N. and Solenicki, M.)</a:t>
            </a:r>
            <a:endParaRPr sz="1600"/>
          </a:p>
          <a:p>
            <a:pPr indent="-228600" lvl="0" marL="228600" rtl="0" algn="l">
              <a:lnSpc>
                <a:spcPct val="100000"/>
              </a:lnSpc>
              <a:spcBef>
                <a:spcPts val="1800"/>
              </a:spcBef>
              <a:spcAft>
                <a:spcPts val="0"/>
              </a:spcAft>
              <a:buSzPts val="1800"/>
              <a:buChar char="▪"/>
            </a:pPr>
            <a:r>
              <a:rPr lang="hr-HR" sz="1600">
                <a:solidFill>
                  <a:srgbClr val="455B9B"/>
                </a:solidFill>
              </a:rPr>
              <a:t>FinTech Companies</a:t>
            </a:r>
            <a:r>
              <a:rPr lang="hr-HR" sz="1600"/>
              <a:t>. In: Stojanovic, A. (Ed.), </a:t>
            </a:r>
            <a:r>
              <a:rPr i="1" lang="hr-HR" sz="1600"/>
              <a:t>Financial Institutions and Markets</a:t>
            </a:r>
            <a:r>
              <a:rPr lang="hr-HR" sz="1600"/>
              <a:t>, university textbook in the </a:t>
            </a:r>
            <a:r>
              <a:rPr i="1" lang="hr-HR" sz="1600"/>
              <a:t>Integrated undergraduate and graduate university study programme, University of Zagreb, Faculty of Economics &amp; Business </a:t>
            </a:r>
            <a:r>
              <a:rPr lang="hr-HR" sz="1600"/>
              <a:t>(book chapter in-progress by Ivanisevic Hernaus, A.)</a:t>
            </a:r>
            <a:endParaRPr/>
          </a:p>
          <a:p>
            <a:pPr indent="-228600" lvl="0" marL="228600" rtl="0" algn="l">
              <a:lnSpc>
                <a:spcPct val="100000"/>
              </a:lnSpc>
              <a:spcBef>
                <a:spcPts val="1800"/>
              </a:spcBef>
              <a:spcAft>
                <a:spcPts val="0"/>
              </a:spcAft>
              <a:buSzPts val="1800"/>
              <a:buChar char="▪"/>
            </a:pPr>
            <a:r>
              <a:rPr lang="hr-HR" sz="1600">
                <a:solidFill>
                  <a:srgbClr val="455B9B"/>
                </a:solidFill>
              </a:rPr>
              <a:t>Applied Machine Learning</a:t>
            </a:r>
            <a:r>
              <a:rPr lang="hr-HR" sz="1600"/>
              <a:t>, a new course at the Integrated Undergraduate and Graduate study programme at the Faculty of Economics, University of Zagreb (Silvija Vlah Jerić is course coordinator). The brochure of the new program is available at: </a:t>
            </a:r>
            <a:r>
              <a:rPr lang="hr-HR" sz="1600" u="sng">
                <a:solidFill>
                  <a:schemeClr val="hlink"/>
                </a:solidFill>
                <a:hlinkClick r:id="rId4"/>
              </a:rPr>
              <a:t>https://drive.google.com/file/d/1XcyQkr0NoYFy6pDIvr6V0XlnS6E9jMJP/view</a:t>
            </a:r>
            <a:r>
              <a:rPr lang="hr-HR" sz="1600"/>
              <a:t>)</a:t>
            </a:r>
            <a:endParaRPr sz="1600"/>
          </a:p>
          <a:p>
            <a:pPr indent="-114300" lvl="0" marL="228600" rtl="0" algn="l">
              <a:lnSpc>
                <a:spcPct val="100000"/>
              </a:lnSpc>
              <a:spcBef>
                <a:spcPts val="1800"/>
              </a:spcBef>
              <a:spcAft>
                <a:spcPts val="0"/>
              </a:spcAft>
              <a:buSzPts val="1800"/>
              <a:buNone/>
            </a:pPr>
            <a:r>
              <a:t/>
            </a:r>
            <a:endParaRPr sz="1600"/>
          </a:p>
          <a:p>
            <a:pPr indent="-114300" lvl="0" marL="228600" rtl="0" algn="l">
              <a:lnSpc>
                <a:spcPct val="100000"/>
              </a:lnSpc>
              <a:spcBef>
                <a:spcPts val="1800"/>
              </a:spcBef>
              <a:spcAft>
                <a:spcPts val="0"/>
              </a:spcAft>
              <a:buSzPts val="1800"/>
              <a:buNone/>
            </a:pPr>
            <a:r>
              <a:t/>
            </a:r>
            <a:endParaRPr sz="1600"/>
          </a:p>
        </p:txBody>
      </p:sp>
      <p:sp>
        <p:nvSpPr>
          <p:cNvPr id="326" name="Google Shape;326;p9"/>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Arial"/>
              <a:buNone/>
            </a:pPr>
            <a:r>
              <a:rPr lang="hr-HR" sz="2400"/>
              <a:t>Education, teaching, university textbooks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0"/>
          <p:cNvSpPr txBox="1"/>
          <p:nvPr>
            <p:ph idx="1" type="body"/>
          </p:nvPr>
        </p:nvSpPr>
        <p:spPr>
          <a:xfrm>
            <a:off x="874712" y="1544851"/>
            <a:ext cx="10725614" cy="3847905"/>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700"/>
              <a:buChar char="▪"/>
            </a:pPr>
            <a:r>
              <a:rPr lang="hr-HR" sz="1700"/>
              <a:t>Gulija, B. – Speaker at the </a:t>
            </a:r>
            <a:r>
              <a:rPr i="1" lang="hr-HR" sz="1700"/>
              <a:t>Markus Evans annual conference on Capital Management for Banking Institutions</a:t>
            </a:r>
            <a:r>
              <a:rPr lang="hr-HR" sz="1700"/>
              <a:t>, agreed to be held on 29 November – 1 December 2023, London (one of the topics Bozena will cover is </a:t>
            </a:r>
            <a:r>
              <a:rPr lang="hr-HR" sz="1700">
                <a:solidFill>
                  <a:srgbClr val="455B9B"/>
                </a:solidFill>
              </a:rPr>
              <a:t>prudential treatment of cryptoassets</a:t>
            </a:r>
            <a:r>
              <a:rPr lang="hr-HR" sz="1700"/>
              <a:t>)</a:t>
            </a:r>
            <a:endParaRPr sz="1700"/>
          </a:p>
          <a:p>
            <a:pPr indent="-228600" lvl="0" marL="228600" rtl="0" algn="l">
              <a:lnSpc>
                <a:spcPct val="100000"/>
              </a:lnSpc>
              <a:spcBef>
                <a:spcPts val="1200"/>
              </a:spcBef>
              <a:spcAft>
                <a:spcPts val="0"/>
              </a:spcAft>
              <a:buSzPts val="1700"/>
              <a:buChar char="▪"/>
            </a:pPr>
            <a:r>
              <a:rPr lang="hr-HR" sz="1700"/>
              <a:t>Gulija, B. – Participant and one of the chairs at the roundtable organised by </a:t>
            </a:r>
            <a:r>
              <a:rPr i="1" lang="hr-HR" sz="1700"/>
              <a:t>the University of Warwick</a:t>
            </a:r>
            <a:r>
              <a:rPr lang="hr-HR" sz="1700"/>
              <a:t>, 15 September 2023, „European banks and exogenous shocks: What are the lessons for future crisis prevention and management frameworks?“ (one of the sessions was dedicated to </a:t>
            </a:r>
            <a:r>
              <a:rPr lang="hr-HR" sz="1700">
                <a:solidFill>
                  <a:srgbClr val="455B9B"/>
                </a:solidFill>
              </a:rPr>
              <a:t>cybersecurity</a:t>
            </a:r>
            <a:r>
              <a:rPr lang="hr-HR" sz="1700"/>
              <a:t>)</a:t>
            </a:r>
            <a:endParaRPr sz="1700"/>
          </a:p>
          <a:p>
            <a:pPr indent="-228600" lvl="0" marL="228600" rtl="0" algn="l">
              <a:lnSpc>
                <a:spcPct val="100000"/>
              </a:lnSpc>
              <a:spcBef>
                <a:spcPts val="1200"/>
              </a:spcBef>
              <a:spcAft>
                <a:spcPts val="0"/>
              </a:spcAft>
              <a:buSzPts val="1700"/>
              <a:buChar char="▪"/>
            </a:pPr>
            <a:r>
              <a:rPr lang="hr-HR" sz="1700"/>
              <a:t>Gulija, B. – Speaker at the </a:t>
            </a:r>
            <a:r>
              <a:rPr i="1" lang="hr-HR" sz="1700"/>
              <a:t>Risk.net/Risk Learning (Infopro Digital) course on Basel IV</a:t>
            </a:r>
            <a:r>
              <a:rPr lang="hr-HR" sz="1700"/>
              <a:t>, 6-8 September 2023, online (one of the topics Bozena covered was </a:t>
            </a:r>
            <a:r>
              <a:rPr lang="hr-HR" sz="1700">
                <a:solidFill>
                  <a:srgbClr val="455B9B"/>
                </a:solidFill>
              </a:rPr>
              <a:t>prudential treatment of cryptoassets</a:t>
            </a:r>
            <a:r>
              <a:rPr lang="hr-HR" sz="1700"/>
              <a:t>)</a:t>
            </a:r>
            <a:endParaRPr sz="1700"/>
          </a:p>
          <a:p>
            <a:pPr indent="-228600" lvl="0" marL="228600" rtl="0" algn="l">
              <a:lnSpc>
                <a:spcPct val="100000"/>
              </a:lnSpc>
              <a:spcBef>
                <a:spcPts val="1200"/>
              </a:spcBef>
              <a:spcAft>
                <a:spcPts val="0"/>
              </a:spcAft>
              <a:buSzPts val="1700"/>
              <a:buChar char="▪"/>
            </a:pPr>
            <a:r>
              <a:rPr lang="hr-HR" sz="1700"/>
              <a:t>Gulija, B. – Speaker at the </a:t>
            </a:r>
            <a:r>
              <a:rPr i="1" lang="hr-HR" sz="1700"/>
              <a:t>Risk.net/Risk Learning (Infopro Digital) course on Basel IV</a:t>
            </a:r>
            <a:r>
              <a:rPr lang="hr-HR" sz="1700"/>
              <a:t>, 20-23 March 2023, online (one of the topics Bozena covered was </a:t>
            </a:r>
            <a:r>
              <a:rPr lang="hr-HR" sz="1700">
                <a:solidFill>
                  <a:srgbClr val="455B9B"/>
                </a:solidFill>
              </a:rPr>
              <a:t>prudential treatment of cryptoassets</a:t>
            </a:r>
            <a:r>
              <a:rPr lang="hr-HR" sz="1700"/>
              <a:t>)</a:t>
            </a:r>
            <a:endParaRPr sz="1700">
              <a:solidFill>
                <a:srgbClr val="455B9B"/>
              </a:solidFill>
            </a:endParaRPr>
          </a:p>
          <a:p>
            <a:pPr indent="-228600" lvl="0" marL="228600" rtl="0" algn="l">
              <a:lnSpc>
                <a:spcPct val="100000"/>
              </a:lnSpc>
              <a:spcBef>
                <a:spcPts val="1200"/>
              </a:spcBef>
              <a:spcAft>
                <a:spcPts val="0"/>
              </a:spcAft>
              <a:buSzPts val="1700"/>
              <a:buChar char="▪"/>
            </a:pPr>
            <a:r>
              <a:rPr lang="hr-HR" sz="1700"/>
              <a:t>Gulija, B. – Speaker at the </a:t>
            </a:r>
            <a:r>
              <a:rPr i="1" lang="hr-HR" sz="1700"/>
              <a:t>Central Banking (Windsor virtual series) event on Macro-prudential policy</a:t>
            </a:r>
            <a:r>
              <a:rPr lang="hr-HR" sz="1700"/>
              <a:t>, 27 February – 2 March 2023 (one of the topics Bozena covered was </a:t>
            </a:r>
            <a:r>
              <a:rPr lang="hr-HR" sz="1700">
                <a:solidFill>
                  <a:srgbClr val="455B9B"/>
                </a:solidFill>
              </a:rPr>
              <a:t>prudential treatment of cryptoassets</a:t>
            </a:r>
            <a:r>
              <a:rPr lang="hr-HR" sz="1700"/>
              <a:t>)</a:t>
            </a:r>
            <a:endParaRPr sz="1700"/>
          </a:p>
          <a:p>
            <a:pPr indent="-228600" lvl="0" marL="228600" rtl="0" algn="l">
              <a:lnSpc>
                <a:spcPct val="100000"/>
              </a:lnSpc>
              <a:spcBef>
                <a:spcPts val="1200"/>
              </a:spcBef>
              <a:spcAft>
                <a:spcPts val="0"/>
              </a:spcAft>
              <a:buSzPts val="1700"/>
              <a:buChar char="▪"/>
            </a:pPr>
            <a:r>
              <a:rPr lang="hr-HR" sz="1700"/>
              <a:t>Gulija, B. – Lecture on </a:t>
            </a:r>
            <a:r>
              <a:rPr lang="hr-HR" sz="1700">
                <a:solidFill>
                  <a:srgbClr val="455B9B"/>
                </a:solidFill>
              </a:rPr>
              <a:t>Fintech in the regulatory context</a:t>
            </a:r>
            <a:r>
              <a:rPr lang="hr-HR" sz="1700"/>
              <a:t>, for </a:t>
            </a:r>
            <a:r>
              <a:rPr i="1" lang="hr-HR" sz="1700"/>
              <a:t>Arcada University of Applied Sciencies</a:t>
            </a:r>
            <a:r>
              <a:rPr lang="hr-HR" sz="1700"/>
              <a:t>,  Finland, 12 January 2023</a:t>
            </a:r>
            <a:endParaRPr sz="1700"/>
          </a:p>
        </p:txBody>
      </p:sp>
      <p:sp>
        <p:nvSpPr>
          <p:cNvPr id="332" name="Google Shape;332;p10"/>
          <p:cNvSpPr txBox="1"/>
          <p:nvPr>
            <p:ph type="title"/>
          </p:nvPr>
        </p:nvSpPr>
        <p:spPr>
          <a:xfrm>
            <a:off x="874712" y="506216"/>
            <a:ext cx="11111639" cy="5877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400"/>
              <a:buFont typeface="Arial"/>
              <a:buNone/>
            </a:pPr>
            <a:r>
              <a:rPr i="1" lang="hr-HR" sz="2400"/>
              <a:t>Deepening the connection with academia, regulatory institutions and industry</a:t>
            </a:r>
            <a:r>
              <a:rPr lang="hr-HR" sz="2400"/>
              <a:t>: Speeches, lectures, participation in roundtables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2"/>
          <p:cNvPicPr preferRelativeResize="0"/>
          <p:nvPr/>
        </p:nvPicPr>
        <p:blipFill rotWithShape="1">
          <a:blip r:embed="rId3">
            <a:alphaModFix/>
          </a:blip>
          <a:srcRect b="0" l="0" r="0" t="0"/>
          <a:stretch/>
        </p:blipFill>
        <p:spPr>
          <a:xfrm>
            <a:off x="2821574" y="-97379"/>
            <a:ext cx="9370426" cy="6119523"/>
          </a:xfrm>
          <a:prstGeom prst="rect">
            <a:avLst/>
          </a:prstGeom>
          <a:noFill/>
          <a:ln>
            <a:noFill/>
          </a:ln>
        </p:spPr>
      </p:pic>
      <p:cxnSp>
        <p:nvCxnSpPr>
          <p:cNvPr id="250" name="Google Shape;250;p2"/>
          <p:cNvCxnSpPr/>
          <p:nvPr/>
        </p:nvCxnSpPr>
        <p:spPr>
          <a:xfrm flipH="1" rot="10800000">
            <a:off x="7576458" y="3596451"/>
            <a:ext cx="1586636" cy="101239"/>
          </a:xfrm>
          <a:prstGeom prst="straightConnector1">
            <a:avLst/>
          </a:prstGeom>
          <a:noFill/>
          <a:ln cap="flat" cmpd="sng" w="9525">
            <a:solidFill>
              <a:schemeClr val="accent4"/>
            </a:solidFill>
            <a:prstDash val="solid"/>
            <a:miter lim="800000"/>
            <a:headEnd len="med" w="med" type="oval"/>
            <a:tailEnd len="med" w="med" type="oval"/>
          </a:ln>
        </p:spPr>
      </p:cxnSp>
      <p:cxnSp>
        <p:nvCxnSpPr>
          <p:cNvPr id="251" name="Google Shape;251;p2"/>
          <p:cNvCxnSpPr/>
          <p:nvPr/>
        </p:nvCxnSpPr>
        <p:spPr>
          <a:xfrm rot="10800000">
            <a:off x="7870374" y="3771663"/>
            <a:ext cx="1400684" cy="1412319"/>
          </a:xfrm>
          <a:prstGeom prst="straightConnector1">
            <a:avLst/>
          </a:prstGeom>
          <a:noFill/>
          <a:ln cap="flat" cmpd="sng" w="9525">
            <a:solidFill>
              <a:srgbClr val="00B050"/>
            </a:solidFill>
            <a:prstDash val="solid"/>
            <a:miter lim="800000"/>
            <a:headEnd len="med" w="med" type="oval"/>
            <a:tailEnd len="med" w="med" type="oval"/>
          </a:ln>
        </p:spPr>
      </p:cxnSp>
      <p:cxnSp>
        <p:nvCxnSpPr>
          <p:cNvPr id="252" name="Google Shape;252;p2"/>
          <p:cNvCxnSpPr/>
          <p:nvPr/>
        </p:nvCxnSpPr>
        <p:spPr>
          <a:xfrm flipH="1">
            <a:off x="7204155" y="3771660"/>
            <a:ext cx="372304" cy="1582966"/>
          </a:xfrm>
          <a:prstGeom prst="straightConnector1">
            <a:avLst/>
          </a:prstGeom>
          <a:noFill/>
          <a:ln cap="flat" cmpd="sng" w="9525">
            <a:solidFill>
              <a:schemeClr val="accent1"/>
            </a:solidFill>
            <a:prstDash val="solid"/>
            <a:miter lim="800000"/>
            <a:headEnd len="med" w="med" type="oval"/>
            <a:tailEnd len="med" w="med" type="oval"/>
          </a:ln>
        </p:spPr>
      </p:cxnSp>
      <p:cxnSp>
        <p:nvCxnSpPr>
          <p:cNvPr id="253" name="Google Shape;253;p2"/>
          <p:cNvCxnSpPr/>
          <p:nvPr/>
        </p:nvCxnSpPr>
        <p:spPr>
          <a:xfrm flipH="1">
            <a:off x="5509556" y="3697685"/>
            <a:ext cx="2066903" cy="1412320"/>
          </a:xfrm>
          <a:prstGeom prst="straightConnector1">
            <a:avLst/>
          </a:prstGeom>
          <a:noFill/>
          <a:ln cap="flat" cmpd="sng" w="9525">
            <a:solidFill>
              <a:schemeClr val="accent4"/>
            </a:solidFill>
            <a:prstDash val="solid"/>
            <a:miter lim="800000"/>
            <a:headEnd len="med" w="med" type="oval"/>
            <a:tailEnd len="med" w="med" type="oval"/>
          </a:ln>
        </p:spPr>
      </p:cxnSp>
      <p:cxnSp>
        <p:nvCxnSpPr>
          <p:cNvPr id="254" name="Google Shape;254;p2"/>
          <p:cNvCxnSpPr/>
          <p:nvPr/>
        </p:nvCxnSpPr>
        <p:spPr>
          <a:xfrm rot="10800000">
            <a:off x="5825301" y="3185127"/>
            <a:ext cx="1751160" cy="512558"/>
          </a:xfrm>
          <a:prstGeom prst="straightConnector1">
            <a:avLst/>
          </a:prstGeom>
          <a:noFill/>
          <a:ln cap="flat" cmpd="sng" w="9525">
            <a:solidFill>
              <a:schemeClr val="accent4"/>
            </a:solidFill>
            <a:prstDash val="solid"/>
            <a:miter lim="800000"/>
            <a:headEnd len="med" w="med" type="oval"/>
            <a:tailEnd len="med" w="med" type="oval"/>
          </a:ln>
        </p:spPr>
      </p:cxnSp>
      <p:cxnSp>
        <p:nvCxnSpPr>
          <p:cNvPr id="255" name="Google Shape;255;p2"/>
          <p:cNvCxnSpPr/>
          <p:nvPr/>
        </p:nvCxnSpPr>
        <p:spPr>
          <a:xfrm>
            <a:off x="6215156" y="1948181"/>
            <a:ext cx="1380132" cy="1699159"/>
          </a:xfrm>
          <a:prstGeom prst="straightConnector1">
            <a:avLst/>
          </a:prstGeom>
          <a:noFill/>
          <a:ln cap="flat" cmpd="sng" w="9525">
            <a:solidFill>
              <a:schemeClr val="accent4"/>
            </a:solidFill>
            <a:prstDash val="solid"/>
            <a:miter lim="800000"/>
            <a:headEnd len="med" w="med" type="oval"/>
            <a:tailEnd len="med" w="med" type="oval"/>
          </a:ln>
        </p:spPr>
      </p:cxnSp>
      <p:cxnSp>
        <p:nvCxnSpPr>
          <p:cNvPr id="256" name="Google Shape;256;p2"/>
          <p:cNvCxnSpPr/>
          <p:nvPr/>
        </p:nvCxnSpPr>
        <p:spPr>
          <a:xfrm flipH="1">
            <a:off x="7576459" y="2408213"/>
            <a:ext cx="921604" cy="1289472"/>
          </a:xfrm>
          <a:prstGeom prst="straightConnector1">
            <a:avLst/>
          </a:prstGeom>
          <a:noFill/>
          <a:ln cap="flat" cmpd="sng" w="9525">
            <a:solidFill>
              <a:schemeClr val="accent4"/>
            </a:solidFill>
            <a:prstDash val="solid"/>
            <a:miter lim="800000"/>
            <a:headEnd len="med" w="med" type="oval"/>
            <a:tailEnd len="med" w="med" type="oval"/>
          </a:ln>
        </p:spPr>
      </p:cxnSp>
      <p:sp>
        <p:nvSpPr>
          <p:cNvPr id="257" name="Google Shape;257;p2"/>
          <p:cNvSpPr/>
          <p:nvPr/>
        </p:nvSpPr>
        <p:spPr>
          <a:xfrm>
            <a:off x="5825301" y="5400595"/>
            <a:ext cx="3116818" cy="1341615"/>
          </a:xfrm>
          <a:prstGeom prst="roundRect">
            <a:avLst>
              <a:gd fmla="val 16667" name="adj"/>
            </a:avLst>
          </a:prstGeom>
          <a:solidFill>
            <a:srgbClr val="FFFFFF">
              <a:alpha val="69411"/>
            </a:srgbClr>
          </a:solidFill>
          <a:ln cap="flat" cmpd="sng" w="9525">
            <a:solidFill>
              <a:srgbClr val="455B9B"/>
            </a:solidFill>
            <a:prstDash val="solid"/>
            <a:round/>
            <a:headEnd len="sm" w="sm" type="none"/>
            <a:tailEnd len="sm" w="sm" type="none"/>
          </a:ln>
        </p:spPr>
        <p:txBody>
          <a:bodyPr anchorCtr="0" anchor="t" bIns="45700" lIns="72000" spcFirstLastPara="1" rIns="18000" wrap="square" tIns="45700">
            <a:noAutofit/>
          </a:bodyPr>
          <a:lstStyle/>
          <a:p>
            <a:pPr indent="0" lvl="1" marL="892175"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Petra </a:t>
            </a:r>
            <a:endParaRPr b="0" i="0" sz="1400" u="none" cap="none" strike="noStrike">
              <a:solidFill>
                <a:srgbClr val="000000"/>
              </a:solidFill>
              <a:latin typeface="Arial"/>
              <a:ea typeface="Arial"/>
              <a:cs typeface="Arial"/>
              <a:sym typeface="Arial"/>
            </a:endParaRPr>
          </a:p>
          <a:p>
            <a:pPr indent="0" lvl="1" marL="892175"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Palic</a:t>
            </a:r>
            <a:endParaRPr b="1" i="0" sz="1200" u="none" cap="none" strike="noStrike">
              <a:solidFill>
                <a:srgbClr val="455B9B"/>
              </a:solidFill>
              <a:latin typeface="Arial"/>
              <a:ea typeface="Arial"/>
              <a:cs typeface="Arial"/>
              <a:sym typeface="Arial"/>
            </a:endParaRPr>
          </a:p>
          <a:p>
            <a:pPr indent="0" lvl="1" marL="892175" marR="0" rtl="0" algn="l">
              <a:lnSpc>
                <a:spcPct val="110000"/>
              </a:lnSpc>
              <a:spcBef>
                <a:spcPts val="0"/>
              </a:spcBef>
              <a:spcAft>
                <a:spcPts val="0"/>
              </a:spcAft>
              <a:buClr>
                <a:schemeClr val="dk1"/>
              </a:buClr>
              <a:buSzPts val="600"/>
              <a:buFont typeface="Arial"/>
              <a:buNone/>
            </a:pPr>
            <a:r>
              <a:t/>
            </a:r>
            <a:endParaRPr b="1" i="0" sz="600" u="none" cap="none" strike="noStrike">
              <a:solidFill>
                <a:srgbClr val="760000"/>
              </a:solidFill>
              <a:latin typeface="Arial"/>
              <a:ea typeface="Arial"/>
              <a:cs typeface="Arial"/>
              <a:sym typeface="Arial"/>
            </a:endParaRPr>
          </a:p>
          <a:p>
            <a:pPr indent="0" lvl="1" marL="892175" marR="0" rtl="0" algn="l">
              <a:lnSpc>
                <a:spcPct val="110000"/>
              </a:lnSpc>
              <a:spcBef>
                <a:spcPts val="0"/>
              </a:spcBef>
              <a:spcAft>
                <a:spcPts val="0"/>
              </a:spcAft>
              <a:buClr>
                <a:schemeClr val="dk1"/>
              </a:buClr>
              <a:buSzPts val="1200"/>
              <a:buFont typeface="Arial"/>
              <a:buNone/>
            </a:pPr>
            <a:r>
              <a:rPr b="0" i="1" lang="hr-HR" sz="1200" u="none" cap="none" strike="noStrike">
                <a:solidFill>
                  <a:schemeClr val="dk1"/>
                </a:solidFill>
                <a:latin typeface="Arial"/>
                <a:ea typeface="Arial"/>
                <a:cs typeface="Arial"/>
                <a:sym typeface="Arial"/>
              </a:rPr>
              <a:t>Catholic University of Croatia</a:t>
            </a:r>
            <a:endParaRPr b="0" i="0" sz="1200" u="none" cap="none" strike="noStrike">
              <a:solidFill>
                <a:schemeClr val="dk1"/>
              </a:solidFill>
              <a:latin typeface="Arial"/>
              <a:ea typeface="Arial"/>
              <a:cs typeface="Arial"/>
              <a:sym typeface="Arial"/>
            </a:endParaRPr>
          </a:p>
          <a:p>
            <a:pPr indent="0" lvl="1" marL="892175" marR="0" rtl="0" algn="l">
              <a:lnSpc>
                <a:spcPct val="110000"/>
              </a:lnSpc>
              <a:spcBef>
                <a:spcPts val="0"/>
              </a:spcBef>
              <a:spcAft>
                <a:spcPts val="0"/>
              </a:spcAft>
              <a:buClr>
                <a:srgbClr val="808080"/>
              </a:buClr>
              <a:buSzPts val="1200"/>
              <a:buFont typeface="Arial"/>
              <a:buNone/>
            </a:pPr>
            <a:r>
              <a:rPr b="0" i="0" lang="hr-HR" sz="1200" u="none" cap="none" strike="noStrike">
                <a:solidFill>
                  <a:srgbClr val="808080"/>
                </a:solidFill>
                <a:latin typeface="Arial"/>
                <a:ea typeface="Arial"/>
                <a:cs typeface="Arial"/>
                <a:sym typeface="Arial"/>
              </a:rPr>
              <a:t>petra.palic@unicath.hr</a:t>
            </a:r>
            <a:endParaRPr b="0" i="0" sz="1200" u="none" cap="none" strike="noStrike">
              <a:solidFill>
                <a:schemeClr val="dk1"/>
              </a:solidFill>
              <a:latin typeface="Arial"/>
              <a:ea typeface="Arial"/>
              <a:cs typeface="Arial"/>
              <a:sym typeface="Arial"/>
            </a:endParaRPr>
          </a:p>
        </p:txBody>
      </p:sp>
      <p:sp>
        <p:nvSpPr>
          <p:cNvPr id="258" name="Google Shape;258;p2"/>
          <p:cNvSpPr/>
          <p:nvPr/>
        </p:nvSpPr>
        <p:spPr>
          <a:xfrm>
            <a:off x="9306779" y="4793511"/>
            <a:ext cx="2860741" cy="1341615"/>
          </a:xfrm>
          <a:prstGeom prst="roundRect">
            <a:avLst>
              <a:gd fmla="val 16667" name="adj"/>
            </a:avLst>
          </a:prstGeom>
          <a:solidFill>
            <a:srgbClr val="FFFFFF">
              <a:alpha val="69411"/>
            </a:srgbClr>
          </a:solidFill>
          <a:ln cap="flat" cmpd="sng" w="9525">
            <a:solidFill>
              <a:srgbClr val="455B9B"/>
            </a:solidFill>
            <a:prstDash val="solid"/>
            <a:round/>
            <a:headEnd len="sm" w="sm" type="none"/>
            <a:tailEnd len="sm" w="sm" type="none"/>
          </a:ln>
        </p:spPr>
        <p:txBody>
          <a:bodyPr anchorCtr="0" anchor="t" bIns="45700" lIns="72000" spcFirstLastPara="1" rIns="18000" wrap="square" tIns="45700">
            <a:noAutofit/>
          </a:bodyPr>
          <a:lstStyle/>
          <a:p>
            <a:pPr indent="0" lvl="1" marL="892175"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Domagoj </a:t>
            </a:r>
            <a:endParaRPr b="0" i="0" sz="1400" u="none" cap="none" strike="noStrike">
              <a:solidFill>
                <a:srgbClr val="000000"/>
              </a:solidFill>
              <a:latin typeface="Arial"/>
              <a:ea typeface="Arial"/>
              <a:cs typeface="Arial"/>
              <a:sym typeface="Arial"/>
            </a:endParaRPr>
          </a:p>
          <a:p>
            <a:pPr indent="0" lvl="1" marL="892175"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Sajter</a:t>
            </a:r>
            <a:endParaRPr b="1" i="0" sz="1200" u="none" cap="none" strike="noStrike">
              <a:solidFill>
                <a:srgbClr val="455B9B"/>
              </a:solidFill>
              <a:latin typeface="Arial"/>
              <a:ea typeface="Arial"/>
              <a:cs typeface="Arial"/>
              <a:sym typeface="Arial"/>
            </a:endParaRPr>
          </a:p>
          <a:p>
            <a:pPr indent="0" lvl="1" marL="892175" marR="0" rtl="0" algn="l">
              <a:lnSpc>
                <a:spcPct val="110000"/>
              </a:lnSpc>
              <a:spcBef>
                <a:spcPts val="0"/>
              </a:spcBef>
              <a:spcAft>
                <a:spcPts val="0"/>
              </a:spcAft>
              <a:buClr>
                <a:schemeClr val="dk1"/>
              </a:buClr>
              <a:buSzPts val="600"/>
              <a:buFont typeface="Arial"/>
              <a:buNone/>
            </a:pPr>
            <a:r>
              <a:t/>
            </a:r>
            <a:endParaRPr b="1" i="0" sz="600" u="none" cap="none" strike="noStrike">
              <a:solidFill>
                <a:srgbClr val="760000"/>
              </a:solidFill>
              <a:latin typeface="Arial"/>
              <a:ea typeface="Arial"/>
              <a:cs typeface="Arial"/>
              <a:sym typeface="Arial"/>
            </a:endParaRPr>
          </a:p>
          <a:p>
            <a:pPr indent="0" lvl="1" marL="892175" marR="0" rtl="0" algn="l">
              <a:lnSpc>
                <a:spcPct val="110000"/>
              </a:lnSpc>
              <a:spcBef>
                <a:spcPts val="0"/>
              </a:spcBef>
              <a:spcAft>
                <a:spcPts val="0"/>
              </a:spcAft>
              <a:buClr>
                <a:schemeClr val="dk1"/>
              </a:buClr>
              <a:buSzPts val="1200"/>
              <a:buFont typeface="Arial"/>
              <a:buNone/>
            </a:pPr>
            <a:r>
              <a:rPr b="0" i="1" lang="hr-HR" sz="1200" u="none" cap="none" strike="noStrike">
                <a:solidFill>
                  <a:schemeClr val="dk1"/>
                </a:solidFill>
                <a:latin typeface="Arial"/>
                <a:ea typeface="Arial"/>
                <a:cs typeface="Arial"/>
                <a:sym typeface="Arial"/>
              </a:rPr>
              <a:t>University of Osijek</a:t>
            </a:r>
            <a:endParaRPr b="0" i="0" sz="1200" u="none" cap="none" strike="noStrike">
              <a:solidFill>
                <a:schemeClr val="dk1"/>
              </a:solidFill>
              <a:latin typeface="Arial"/>
              <a:ea typeface="Arial"/>
              <a:cs typeface="Arial"/>
              <a:sym typeface="Arial"/>
            </a:endParaRPr>
          </a:p>
          <a:p>
            <a:pPr indent="0" lvl="1" marL="892175" marR="0" rtl="0" algn="l">
              <a:lnSpc>
                <a:spcPct val="110000"/>
              </a:lnSpc>
              <a:spcBef>
                <a:spcPts val="0"/>
              </a:spcBef>
              <a:spcAft>
                <a:spcPts val="0"/>
              </a:spcAft>
              <a:buClr>
                <a:srgbClr val="808080"/>
              </a:buClr>
              <a:buSzPts val="1200"/>
              <a:buFont typeface="Arial"/>
              <a:buNone/>
            </a:pPr>
            <a:r>
              <a:rPr b="0" i="0" lang="hr-HR" sz="1200" u="none" cap="none" strike="noStrike">
                <a:solidFill>
                  <a:srgbClr val="808080"/>
                </a:solidFill>
                <a:latin typeface="Arial"/>
                <a:ea typeface="Arial"/>
                <a:cs typeface="Arial"/>
                <a:sym typeface="Arial"/>
              </a:rPr>
              <a:t>sajter@efzg.hr</a:t>
            </a:r>
            <a:endParaRPr b="0" i="0" sz="1200" u="none" cap="none" strike="noStrike">
              <a:solidFill>
                <a:schemeClr val="dk1"/>
              </a:solidFill>
              <a:latin typeface="Arial"/>
              <a:ea typeface="Arial"/>
              <a:cs typeface="Arial"/>
              <a:sym typeface="Arial"/>
            </a:endParaRPr>
          </a:p>
        </p:txBody>
      </p:sp>
      <p:sp>
        <p:nvSpPr>
          <p:cNvPr id="259" name="Google Shape;259;p2"/>
          <p:cNvSpPr/>
          <p:nvPr/>
        </p:nvSpPr>
        <p:spPr>
          <a:xfrm>
            <a:off x="2821574" y="2455500"/>
            <a:ext cx="2947938" cy="1341615"/>
          </a:xfrm>
          <a:prstGeom prst="roundRect">
            <a:avLst>
              <a:gd fmla="val 16667" name="adj"/>
            </a:avLst>
          </a:prstGeom>
          <a:solidFill>
            <a:srgbClr val="FFFFFF">
              <a:alpha val="69411"/>
            </a:srgbClr>
          </a:solidFill>
          <a:ln cap="flat" cmpd="sng" w="9525">
            <a:solidFill>
              <a:srgbClr val="455B9B"/>
            </a:solidFill>
            <a:prstDash val="solid"/>
            <a:round/>
            <a:headEnd len="sm" w="sm" type="none"/>
            <a:tailEnd len="sm" w="sm" type="none"/>
          </a:ln>
        </p:spPr>
        <p:txBody>
          <a:bodyPr anchorCtr="0" anchor="t" bIns="45700" lIns="72000" spcFirstLastPara="1" rIns="18000" wrap="square" tIns="45700">
            <a:noAutofit/>
          </a:bodyPr>
          <a:lstStyle/>
          <a:p>
            <a:pPr indent="0" lvl="1" marL="0"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Bozena</a:t>
            </a:r>
            <a:endParaRPr b="1" i="0" sz="1200" u="none" cap="none" strike="noStrike">
              <a:solidFill>
                <a:srgbClr val="455B9B"/>
              </a:solidFill>
              <a:latin typeface="Arial"/>
              <a:ea typeface="Arial"/>
              <a:cs typeface="Arial"/>
              <a:sym typeface="Arial"/>
            </a:endParaRPr>
          </a:p>
          <a:p>
            <a:pPr indent="0" lvl="1" marL="0"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Gulija</a:t>
            </a:r>
            <a:endParaRPr b="1" i="0" sz="1200" u="none" cap="none" strike="noStrike">
              <a:solidFill>
                <a:srgbClr val="455B9B"/>
              </a:solidFill>
              <a:latin typeface="Arial"/>
              <a:ea typeface="Arial"/>
              <a:cs typeface="Arial"/>
              <a:sym typeface="Arial"/>
            </a:endParaRPr>
          </a:p>
          <a:p>
            <a:pPr indent="0" lvl="1" marL="0" marR="0" rtl="0" algn="l">
              <a:lnSpc>
                <a:spcPct val="110000"/>
              </a:lnSpc>
              <a:spcBef>
                <a:spcPts val="0"/>
              </a:spcBef>
              <a:spcAft>
                <a:spcPts val="0"/>
              </a:spcAft>
              <a:buClr>
                <a:schemeClr val="dk1"/>
              </a:buClr>
              <a:buSzPts val="600"/>
              <a:buFont typeface="Arial"/>
              <a:buNone/>
            </a:pPr>
            <a:r>
              <a:t/>
            </a:r>
            <a:endParaRPr b="1" i="0" sz="600" u="none" cap="none" strike="noStrike">
              <a:solidFill>
                <a:srgbClr val="760000"/>
              </a:solidFill>
              <a:latin typeface="Arial"/>
              <a:ea typeface="Arial"/>
              <a:cs typeface="Arial"/>
              <a:sym typeface="Arial"/>
            </a:endParaRPr>
          </a:p>
          <a:p>
            <a:pPr indent="0" lvl="1" marL="0" marR="0" rtl="0" algn="l">
              <a:lnSpc>
                <a:spcPct val="110000"/>
              </a:lnSpc>
              <a:spcBef>
                <a:spcPts val="0"/>
              </a:spcBef>
              <a:spcAft>
                <a:spcPts val="0"/>
              </a:spcAft>
              <a:buClr>
                <a:schemeClr val="dk1"/>
              </a:buClr>
              <a:buSzPts val="1200"/>
              <a:buFont typeface="Arial"/>
              <a:buNone/>
            </a:pPr>
            <a:r>
              <a:rPr b="0" i="1" lang="hr-HR" sz="1200" u="none" cap="none" strike="noStrike">
                <a:solidFill>
                  <a:schemeClr val="dk1"/>
                </a:solidFill>
                <a:latin typeface="Arial"/>
                <a:ea typeface="Arial"/>
                <a:cs typeface="Arial"/>
                <a:sym typeface="Arial"/>
              </a:rPr>
              <a:t>Financial sector regulation </a:t>
            </a:r>
            <a:endParaRPr b="0" i="0" sz="1400" u="none" cap="none" strike="noStrike">
              <a:solidFill>
                <a:srgbClr val="000000"/>
              </a:solidFill>
              <a:latin typeface="Arial"/>
              <a:ea typeface="Arial"/>
              <a:cs typeface="Arial"/>
              <a:sym typeface="Arial"/>
            </a:endParaRPr>
          </a:p>
          <a:p>
            <a:pPr indent="0" lvl="1" marL="0" marR="0" rtl="0" algn="l">
              <a:lnSpc>
                <a:spcPct val="110000"/>
              </a:lnSpc>
              <a:spcBef>
                <a:spcPts val="0"/>
              </a:spcBef>
              <a:spcAft>
                <a:spcPts val="0"/>
              </a:spcAft>
              <a:buClr>
                <a:schemeClr val="dk1"/>
              </a:buClr>
              <a:buSzPts val="1200"/>
              <a:buFont typeface="Arial"/>
              <a:buNone/>
            </a:pPr>
            <a:r>
              <a:rPr b="0" i="1" lang="hr-HR" sz="1200" u="none" cap="none" strike="noStrike">
                <a:solidFill>
                  <a:schemeClr val="dk1"/>
                </a:solidFill>
                <a:latin typeface="Arial"/>
                <a:ea typeface="Arial"/>
                <a:cs typeface="Arial"/>
                <a:sym typeface="Arial"/>
              </a:rPr>
              <a:t>expert</a:t>
            </a:r>
            <a:endParaRPr b="0" i="0" sz="1200" u="none" cap="none" strike="noStrike">
              <a:solidFill>
                <a:schemeClr val="dk1"/>
              </a:solidFill>
              <a:latin typeface="Arial"/>
              <a:ea typeface="Arial"/>
              <a:cs typeface="Arial"/>
              <a:sym typeface="Arial"/>
            </a:endParaRPr>
          </a:p>
          <a:p>
            <a:pPr indent="0" lvl="1" marL="0" marR="0" rtl="0" algn="l">
              <a:lnSpc>
                <a:spcPct val="110000"/>
              </a:lnSpc>
              <a:spcBef>
                <a:spcPts val="0"/>
              </a:spcBef>
              <a:spcAft>
                <a:spcPts val="0"/>
              </a:spcAft>
              <a:buClr>
                <a:srgbClr val="808080"/>
              </a:buClr>
              <a:buSzPts val="1200"/>
              <a:buFont typeface="Arial"/>
              <a:buNone/>
            </a:pPr>
            <a:r>
              <a:rPr b="0" i="0" lang="hr-HR" sz="1200" u="none" cap="none" strike="noStrike">
                <a:solidFill>
                  <a:srgbClr val="808080"/>
                </a:solidFill>
                <a:latin typeface="Arial"/>
                <a:ea typeface="Arial"/>
                <a:cs typeface="Arial"/>
                <a:sym typeface="Arial"/>
              </a:rPr>
              <a:t>bozena.gulija@outlook.com</a:t>
            </a:r>
            <a:endParaRPr b="0" i="0" sz="1200" u="none" cap="none" strike="noStrike">
              <a:solidFill>
                <a:schemeClr val="dk1"/>
              </a:solidFill>
              <a:latin typeface="Arial"/>
              <a:ea typeface="Arial"/>
              <a:cs typeface="Arial"/>
              <a:sym typeface="Arial"/>
            </a:endParaRPr>
          </a:p>
        </p:txBody>
      </p:sp>
      <p:sp>
        <p:nvSpPr>
          <p:cNvPr id="260" name="Google Shape;260;p2"/>
          <p:cNvSpPr/>
          <p:nvPr/>
        </p:nvSpPr>
        <p:spPr>
          <a:xfrm>
            <a:off x="4073482" y="562707"/>
            <a:ext cx="2861707" cy="1341615"/>
          </a:xfrm>
          <a:prstGeom prst="roundRect">
            <a:avLst>
              <a:gd fmla="val 16667" name="adj"/>
            </a:avLst>
          </a:prstGeom>
          <a:solidFill>
            <a:srgbClr val="FFFFFF">
              <a:alpha val="69411"/>
            </a:srgbClr>
          </a:solidFill>
          <a:ln cap="flat" cmpd="sng" w="9525">
            <a:solidFill>
              <a:srgbClr val="455B9B"/>
            </a:solidFill>
            <a:prstDash val="solid"/>
            <a:round/>
            <a:headEnd len="sm" w="sm" type="none"/>
            <a:tailEnd len="sm" w="sm" type="none"/>
          </a:ln>
        </p:spPr>
        <p:txBody>
          <a:bodyPr anchorCtr="0" anchor="t" bIns="45700" lIns="72000" spcFirstLastPara="1" rIns="18000" wrap="square" tIns="45700">
            <a:noAutofit/>
          </a:bodyPr>
          <a:lstStyle/>
          <a:p>
            <a:pPr indent="0" lvl="1" marL="0"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Martina </a:t>
            </a:r>
            <a:endParaRPr b="0" i="0" sz="1400" u="none" cap="none" strike="noStrike">
              <a:solidFill>
                <a:srgbClr val="000000"/>
              </a:solidFill>
              <a:latin typeface="Arial"/>
              <a:ea typeface="Arial"/>
              <a:cs typeface="Arial"/>
              <a:sym typeface="Arial"/>
            </a:endParaRPr>
          </a:p>
          <a:p>
            <a:pPr indent="0" lvl="1" marL="0"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Solenicki</a:t>
            </a:r>
            <a:endParaRPr b="1" i="0" sz="1200" u="none" cap="none" strike="noStrike">
              <a:solidFill>
                <a:srgbClr val="455B9B"/>
              </a:solidFill>
              <a:latin typeface="Arial"/>
              <a:ea typeface="Arial"/>
              <a:cs typeface="Arial"/>
              <a:sym typeface="Arial"/>
            </a:endParaRPr>
          </a:p>
          <a:p>
            <a:pPr indent="0" lvl="1" marL="0" marR="0" rtl="0" algn="l">
              <a:lnSpc>
                <a:spcPct val="110000"/>
              </a:lnSpc>
              <a:spcBef>
                <a:spcPts val="0"/>
              </a:spcBef>
              <a:spcAft>
                <a:spcPts val="0"/>
              </a:spcAft>
              <a:buClr>
                <a:schemeClr val="dk1"/>
              </a:buClr>
              <a:buSzPts val="600"/>
              <a:buFont typeface="Arial"/>
              <a:buNone/>
            </a:pPr>
            <a:r>
              <a:t/>
            </a:r>
            <a:endParaRPr b="1" i="0" sz="600" u="none" cap="none" strike="noStrike">
              <a:solidFill>
                <a:srgbClr val="760000"/>
              </a:solidFill>
              <a:latin typeface="Arial"/>
              <a:ea typeface="Arial"/>
              <a:cs typeface="Arial"/>
              <a:sym typeface="Arial"/>
            </a:endParaRPr>
          </a:p>
          <a:p>
            <a:pPr indent="0" lvl="1" marL="0" marR="0" rtl="0" algn="l">
              <a:lnSpc>
                <a:spcPct val="110000"/>
              </a:lnSpc>
              <a:spcBef>
                <a:spcPts val="0"/>
              </a:spcBef>
              <a:spcAft>
                <a:spcPts val="0"/>
              </a:spcAft>
              <a:buClr>
                <a:schemeClr val="dk1"/>
              </a:buClr>
              <a:buSzPts val="1200"/>
              <a:buFont typeface="Arial"/>
              <a:buNone/>
            </a:pPr>
            <a:r>
              <a:rPr b="0" i="1" lang="hr-HR" sz="1200" u="none" cap="none" strike="noStrike">
                <a:solidFill>
                  <a:schemeClr val="dk1"/>
                </a:solidFill>
                <a:latin typeface="Arial"/>
                <a:ea typeface="Arial"/>
                <a:cs typeface="Arial"/>
                <a:sym typeface="Arial"/>
              </a:rPr>
              <a:t>University of Zagreb</a:t>
            </a:r>
            <a:endParaRPr b="0" i="0" sz="1200" u="none" cap="none" strike="noStrike">
              <a:solidFill>
                <a:schemeClr val="dk1"/>
              </a:solidFill>
              <a:latin typeface="Arial"/>
              <a:ea typeface="Arial"/>
              <a:cs typeface="Arial"/>
              <a:sym typeface="Arial"/>
            </a:endParaRPr>
          </a:p>
          <a:p>
            <a:pPr indent="0" lvl="1" marL="0" marR="0" rtl="0" algn="l">
              <a:lnSpc>
                <a:spcPct val="110000"/>
              </a:lnSpc>
              <a:spcBef>
                <a:spcPts val="0"/>
              </a:spcBef>
              <a:spcAft>
                <a:spcPts val="0"/>
              </a:spcAft>
              <a:buClr>
                <a:srgbClr val="808080"/>
              </a:buClr>
              <a:buSzPts val="1200"/>
              <a:buFont typeface="Arial"/>
              <a:buNone/>
            </a:pPr>
            <a:r>
              <a:rPr b="0" i="0" lang="hr-HR" sz="1200" u="none" cap="none" strike="noStrike">
                <a:solidFill>
                  <a:srgbClr val="808080"/>
                </a:solidFill>
                <a:latin typeface="Arial"/>
                <a:ea typeface="Arial"/>
                <a:cs typeface="Arial"/>
                <a:sym typeface="Arial"/>
              </a:rPr>
              <a:t>mnakic4@net.efzg.hr</a:t>
            </a:r>
            <a:endParaRPr b="0" i="0" sz="1200" u="none" cap="none" strike="noStrike">
              <a:solidFill>
                <a:schemeClr val="dk1"/>
              </a:solidFill>
              <a:latin typeface="Arial"/>
              <a:ea typeface="Arial"/>
              <a:cs typeface="Arial"/>
              <a:sym typeface="Arial"/>
            </a:endParaRPr>
          </a:p>
        </p:txBody>
      </p:sp>
      <p:sp>
        <p:nvSpPr>
          <p:cNvPr id="261" name="Google Shape;261;p2"/>
          <p:cNvSpPr/>
          <p:nvPr/>
        </p:nvSpPr>
        <p:spPr>
          <a:xfrm>
            <a:off x="7609116" y="1022739"/>
            <a:ext cx="2861707" cy="1341615"/>
          </a:xfrm>
          <a:prstGeom prst="roundRect">
            <a:avLst>
              <a:gd fmla="val 16667" name="adj"/>
            </a:avLst>
          </a:prstGeom>
          <a:solidFill>
            <a:srgbClr val="FFFFFF">
              <a:alpha val="69411"/>
            </a:srgbClr>
          </a:solidFill>
          <a:ln cap="flat" cmpd="sng" w="9525">
            <a:solidFill>
              <a:srgbClr val="455B9B"/>
            </a:solidFill>
            <a:prstDash val="solid"/>
            <a:round/>
            <a:headEnd len="sm" w="sm" type="none"/>
            <a:tailEnd len="sm" w="sm" type="none"/>
          </a:ln>
        </p:spPr>
        <p:txBody>
          <a:bodyPr anchorCtr="0" anchor="t" bIns="45700" lIns="72000" spcFirstLastPara="1" rIns="18000" wrap="square" tIns="45700">
            <a:noAutofit/>
          </a:bodyPr>
          <a:lstStyle/>
          <a:p>
            <a:pPr indent="0" lvl="1" marL="892175"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Nika </a:t>
            </a:r>
            <a:endParaRPr b="0" i="0" sz="1400" u="none" cap="none" strike="noStrike">
              <a:solidFill>
                <a:srgbClr val="000000"/>
              </a:solidFill>
              <a:latin typeface="Arial"/>
              <a:ea typeface="Arial"/>
              <a:cs typeface="Arial"/>
              <a:sym typeface="Arial"/>
            </a:endParaRPr>
          </a:p>
          <a:p>
            <a:pPr indent="0" lvl="1" marL="892175"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Simurina</a:t>
            </a:r>
            <a:endParaRPr b="1" i="0" sz="1200" u="none" cap="none" strike="noStrike">
              <a:solidFill>
                <a:srgbClr val="455B9B"/>
              </a:solidFill>
              <a:latin typeface="Arial"/>
              <a:ea typeface="Arial"/>
              <a:cs typeface="Arial"/>
              <a:sym typeface="Arial"/>
            </a:endParaRPr>
          </a:p>
          <a:p>
            <a:pPr indent="0" lvl="1" marL="892175" marR="0" rtl="0" algn="l">
              <a:lnSpc>
                <a:spcPct val="110000"/>
              </a:lnSpc>
              <a:spcBef>
                <a:spcPts val="0"/>
              </a:spcBef>
              <a:spcAft>
                <a:spcPts val="0"/>
              </a:spcAft>
              <a:buClr>
                <a:schemeClr val="dk1"/>
              </a:buClr>
              <a:buSzPts val="600"/>
              <a:buFont typeface="Arial"/>
              <a:buNone/>
            </a:pPr>
            <a:r>
              <a:t/>
            </a:r>
            <a:endParaRPr b="1" i="0" sz="600" u="none" cap="none" strike="noStrike">
              <a:solidFill>
                <a:srgbClr val="760000"/>
              </a:solidFill>
              <a:latin typeface="Arial"/>
              <a:ea typeface="Arial"/>
              <a:cs typeface="Arial"/>
              <a:sym typeface="Arial"/>
            </a:endParaRPr>
          </a:p>
          <a:p>
            <a:pPr indent="0" lvl="1" marL="892175" marR="0" rtl="0" algn="l">
              <a:lnSpc>
                <a:spcPct val="110000"/>
              </a:lnSpc>
              <a:spcBef>
                <a:spcPts val="0"/>
              </a:spcBef>
              <a:spcAft>
                <a:spcPts val="0"/>
              </a:spcAft>
              <a:buClr>
                <a:schemeClr val="dk1"/>
              </a:buClr>
              <a:buSzPts val="1200"/>
              <a:buFont typeface="Arial"/>
              <a:buNone/>
            </a:pPr>
            <a:r>
              <a:rPr b="0" i="1" lang="hr-HR" sz="1200" u="none" cap="none" strike="noStrike">
                <a:solidFill>
                  <a:schemeClr val="dk1"/>
                </a:solidFill>
                <a:latin typeface="Arial"/>
                <a:ea typeface="Arial"/>
                <a:cs typeface="Arial"/>
                <a:sym typeface="Arial"/>
              </a:rPr>
              <a:t>University of Zagreb</a:t>
            </a:r>
            <a:endParaRPr b="0" i="0" sz="1200" u="none" cap="none" strike="noStrike">
              <a:solidFill>
                <a:schemeClr val="dk1"/>
              </a:solidFill>
              <a:latin typeface="Arial"/>
              <a:ea typeface="Arial"/>
              <a:cs typeface="Arial"/>
              <a:sym typeface="Arial"/>
            </a:endParaRPr>
          </a:p>
          <a:p>
            <a:pPr indent="0" lvl="1" marL="892175" marR="0" rtl="0" algn="l">
              <a:lnSpc>
                <a:spcPct val="110000"/>
              </a:lnSpc>
              <a:spcBef>
                <a:spcPts val="0"/>
              </a:spcBef>
              <a:spcAft>
                <a:spcPts val="0"/>
              </a:spcAft>
              <a:buClr>
                <a:srgbClr val="808080"/>
              </a:buClr>
              <a:buSzPts val="1200"/>
              <a:buFont typeface="Arial"/>
              <a:buNone/>
            </a:pPr>
            <a:r>
              <a:rPr b="0" i="0" lang="hr-HR" sz="1200" u="none" cap="none" strike="noStrike">
                <a:solidFill>
                  <a:srgbClr val="808080"/>
                </a:solidFill>
                <a:latin typeface="Arial"/>
                <a:ea typeface="Arial"/>
                <a:cs typeface="Arial"/>
                <a:sym typeface="Arial"/>
              </a:rPr>
              <a:t>nsimurina@efzg.hr</a:t>
            </a:r>
            <a:endParaRPr b="0" i="0" sz="1200" u="none" cap="none" strike="noStrike">
              <a:solidFill>
                <a:schemeClr val="dk1"/>
              </a:solidFill>
              <a:latin typeface="Arial"/>
              <a:ea typeface="Arial"/>
              <a:cs typeface="Arial"/>
              <a:sym typeface="Arial"/>
            </a:endParaRPr>
          </a:p>
        </p:txBody>
      </p:sp>
      <p:sp>
        <p:nvSpPr>
          <p:cNvPr id="262" name="Google Shape;262;p2"/>
          <p:cNvSpPr/>
          <p:nvPr/>
        </p:nvSpPr>
        <p:spPr>
          <a:xfrm>
            <a:off x="9215096" y="2877212"/>
            <a:ext cx="2860741" cy="1341615"/>
          </a:xfrm>
          <a:prstGeom prst="roundRect">
            <a:avLst>
              <a:gd fmla="val 16667" name="adj"/>
            </a:avLst>
          </a:prstGeom>
          <a:solidFill>
            <a:srgbClr val="FFFFFF">
              <a:alpha val="69411"/>
            </a:srgbClr>
          </a:solidFill>
          <a:ln cap="flat" cmpd="sng" w="9525">
            <a:solidFill>
              <a:srgbClr val="455B9B"/>
            </a:solidFill>
            <a:prstDash val="solid"/>
            <a:round/>
            <a:headEnd len="sm" w="sm" type="none"/>
            <a:tailEnd len="sm" w="sm" type="none"/>
          </a:ln>
        </p:spPr>
        <p:txBody>
          <a:bodyPr anchorCtr="0" anchor="t" bIns="45700" lIns="72000" spcFirstLastPara="1" rIns="18000" wrap="square" tIns="45700">
            <a:noAutofit/>
          </a:bodyPr>
          <a:lstStyle/>
          <a:p>
            <a:pPr indent="0" lvl="1" marL="892175"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Ana </a:t>
            </a:r>
            <a:endParaRPr b="0" i="0" sz="1400" u="none" cap="none" strike="noStrike">
              <a:solidFill>
                <a:srgbClr val="000000"/>
              </a:solidFill>
              <a:latin typeface="Arial"/>
              <a:ea typeface="Arial"/>
              <a:cs typeface="Arial"/>
              <a:sym typeface="Arial"/>
            </a:endParaRPr>
          </a:p>
          <a:p>
            <a:pPr indent="0" lvl="1" marL="892175"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Ivanisevic Hernaus</a:t>
            </a:r>
            <a:endParaRPr b="0" i="0" sz="1400" u="none" cap="none" strike="noStrike">
              <a:solidFill>
                <a:srgbClr val="000000"/>
              </a:solidFill>
              <a:latin typeface="Arial"/>
              <a:ea typeface="Arial"/>
              <a:cs typeface="Arial"/>
              <a:sym typeface="Arial"/>
            </a:endParaRPr>
          </a:p>
          <a:p>
            <a:pPr indent="0" lvl="1" marL="892175" marR="0" rtl="0" algn="l">
              <a:lnSpc>
                <a:spcPct val="110000"/>
              </a:lnSpc>
              <a:spcBef>
                <a:spcPts val="0"/>
              </a:spcBef>
              <a:spcAft>
                <a:spcPts val="0"/>
              </a:spcAft>
              <a:buClr>
                <a:schemeClr val="dk1"/>
              </a:buClr>
              <a:buSzPts val="600"/>
              <a:buFont typeface="Arial"/>
              <a:buNone/>
            </a:pPr>
            <a:r>
              <a:t/>
            </a:r>
            <a:endParaRPr b="1" i="0" sz="600" u="none" cap="none" strike="noStrike">
              <a:solidFill>
                <a:srgbClr val="760000"/>
              </a:solidFill>
              <a:latin typeface="Arial"/>
              <a:ea typeface="Arial"/>
              <a:cs typeface="Arial"/>
              <a:sym typeface="Arial"/>
            </a:endParaRPr>
          </a:p>
          <a:p>
            <a:pPr indent="0" lvl="1" marL="892175" marR="0" rtl="0" algn="l">
              <a:lnSpc>
                <a:spcPct val="110000"/>
              </a:lnSpc>
              <a:spcBef>
                <a:spcPts val="0"/>
              </a:spcBef>
              <a:spcAft>
                <a:spcPts val="0"/>
              </a:spcAft>
              <a:buClr>
                <a:schemeClr val="dk1"/>
              </a:buClr>
              <a:buSzPts val="1200"/>
              <a:buFont typeface="Arial"/>
              <a:buNone/>
            </a:pPr>
            <a:r>
              <a:rPr b="0" i="1" lang="hr-HR" sz="1200" u="none" cap="none" strike="noStrike">
                <a:solidFill>
                  <a:schemeClr val="dk1"/>
                </a:solidFill>
                <a:latin typeface="Arial"/>
                <a:ea typeface="Arial"/>
                <a:cs typeface="Arial"/>
                <a:sym typeface="Arial"/>
              </a:rPr>
              <a:t>University of Zagreb</a:t>
            </a:r>
            <a:endParaRPr b="0" i="0" sz="1200" u="none" cap="none" strike="noStrike">
              <a:solidFill>
                <a:schemeClr val="dk1"/>
              </a:solidFill>
              <a:latin typeface="Arial"/>
              <a:ea typeface="Arial"/>
              <a:cs typeface="Arial"/>
              <a:sym typeface="Arial"/>
            </a:endParaRPr>
          </a:p>
          <a:p>
            <a:pPr indent="0" lvl="1" marL="892175" marR="0" rtl="0" algn="l">
              <a:lnSpc>
                <a:spcPct val="110000"/>
              </a:lnSpc>
              <a:spcBef>
                <a:spcPts val="0"/>
              </a:spcBef>
              <a:spcAft>
                <a:spcPts val="0"/>
              </a:spcAft>
              <a:buClr>
                <a:srgbClr val="808080"/>
              </a:buClr>
              <a:buSzPts val="1200"/>
              <a:buFont typeface="Arial"/>
              <a:buNone/>
            </a:pPr>
            <a:r>
              <a:rPr b="0" i="0" lang="hr-HR" sz="1200" u="none" cap="none" strike="noStrike">
                <a:solidFill>
                  <a:srgbClr val="808080"/>
                </a:solidFill>
                <a:latin typeface="Arial"/>
                <a:ea typeface="Arial"/>
                <a:cs typeface="Arial"/>
                <a:sym typeface="Arial"/>
              </a:rPr>
              <a:t>aivanisev@net.efzg.hr</a:t>
            </a:r>
            <a:endParaRPr b="0" i="0" sz="1200" u="none" cap="none" strike="noStrike">
              <a:solidFill>
                <a:schemeClr val="dk1"/>
              </a:solidFill>
              <a:latin typeface="Arial"/>
              <a:ea typeface="Arial"/>
              <a:cs typeface="Arial"/>
              <a:sym typeface="Arial"/>
            </a:endParaRPr>
          </a:p>
        </p:txBody>
      </p:sp>
      <p:sp>
        <p:nvSpPr>
          <p:cNvPr id="263" name="Google Shape;263;p2"/>
          <p:cNvSpPr/>
          <p:nvPr/>
        </p:nvSpPr>
        <p:spPr>
          <a:xfrm>
            <a:off x="2585981" y="4415944"/>
            <a:ext cx="2874660" cy="1341615"/>
          </a:xfrm>
          <a:prstGeom prst="roundRect">
            <a:avLst>
              <a:gd fmla="val 16667" name="adj"/>
            </a:avLst>
          </a:prstGeom>
          <a:solidFill>
            <a:srgbClr val="FFFFFF">
              <a:alpha val="69411"/>
            </a:srgbClr>
          </a:solidFill>
          <a:ln cap="flat" cmpd="sng" w="9525">
            <a:solidFill>
              <a:srgbClr val="455B9B"/>
            </a:solidFill>
            <a:prstDash val="solid"/>
            <a:round/>
            <a:headEnd len="sm" w="sm" type="none"/>
            <a:tailEnd len="sm" w="sm" type="none"/>
          </a:ln>
        </p:spPr>
        <p:txBody>
          <a:bodyPr anchorCtr="0" anchor="t" bIns="45700" lIns="72000" spcFirstLastPara="1" rIns="18000" wrap="square" tIns="45700">
            <a:noAutofit/>
          </a:bodyPr>
          <a:lstStyle/>
          <a:p>
            <a:pPr indent="0" lvl="1" marL="0"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Silvija </a:t>
            </a:r>
            <a:endParaRPr b="0" i="0" sz="1400" u="none" cap="none" strike="noStrike">
              <a:solidFill>
                <a:srgbClr val="000000"/>
              </a:solidFill>
              <a:latin typeface="Arial"/>
              <a:ea typeface="Arial"/>
              <a:cs typeface="Arial"/>
              <a:sym typeface="Arial"/>
            </a:endParaRPr>
          </a:p>
          <a:p>
            <a:pPr indent="0" lvl="1" marL="0" marR="0" rtl="0" algn="l">
              <a:lnSpc>
                <a:spcPct val="110000"/>
              </a:lnSpc>
              <a:spcBef>
                <a:spcPts val="0"/>
              </a:spcBef>
              <a:spcAft>
                <a:spcPts val="0"/>
              </a:spcAft>
              <a:buClr>
                <a:srgbClr val="455B9B"/>
              </a:buClr>
              <a:buSzPts val="1200"/>
              <a:buFont typeface="Arial"/>
              <a:buNone/>
            </a:pPr>
            <a:r>
              <a:rPr b="1" i="0" lang="hr-HR" sz="1200" u="none" cap="none" strike="noStrike">
                <a:solidFill>
                  <a:srgbClr val="455B9B"/>
                </a:solidFill>
                <a:latin typeface="Arial"/>
                <a:ea typeface="Arial"/>
                <a:cs typeface="Arial"/>
                <a:sym typeface="Arial"/>
              </a:rPr>
              <a:t>Vlah Jeric</a:t>
            </a:r>
            <a:endParaRPr b="1" i="0" sz="1200" u="none" cap="none" strike="noStrike">
              <a:solidFill>
                <a:srgbClr val="455B9B"/>
              </a:solidFill>
              <a:latin typeface="Arial"/>
              <a:ea typeface="Arial"/>
              <a:cs typeface="Arial"/>
              <a:sym typeface="Arial"/>
            </a:endParaRPr>
          </a:p>
          <a:p>
            <a:pPr indent="0" lvl="1" marL="0" marR="0" rtl="0" algn="l">
              <a:lnSpc>
                <a:spcPct val="110000"/>
              </a:lnSpc>
              <a:spcBef>
                <a:spcPts val="0"/>
              </a:spcBef>
              <a:spcAft>
                <a:spcPts val="0"/>
              </a:spcAft>
              <a:buClr>
                <a:schemeClr val="dk1"/>
              </a:buClr>
              <a:buSzPts val="600"/>
              <a:buFont typeface="Arial"/>
              <a:buNone/>
            </a:pPr>
            <a:r>
              <a:t/>
            </a:r>
            <a:endParaRPr b="1" i="0" sz="600" u="none" cap="none" strike="noStrike">
              <a:solidFill>
                <a:srgbClr val="760000"/>
              </a:solidFill>
              <a:latin typeface="Arial"/>
              <a:ea typeface="Arial"/>
              <a:cs typeface="Arial"/>
              <a:sym typeface="Arial"/>
            </a:endParaRPr>
          </a:p>
          <a:p>
            <a:pPr indent="0" lvl="1" marL="0" marR="0" rtl="0" algn="l">
              <a:lnSpc>
                <a:spcPct val="110000"/>
              </a:lnSpc>
              <a:spcBef>
                <a:spcPts val="0"/>
              </a:spcBef>
              <a:spcAft>
                <a:spcPts val="0"/>
              </a:spcAft>
              <a:buClr>
                <a:schemeClr val="dk1"/>
              </a:buClr>
              <a:buSzPts val="1200"/>
              <a:buFont typeface="Arial"/>
              <a:buNone/>
            </a:pPr>
            <a:r>
              <a:rPr b="0" i="1" lang="hr-HR" sz="1200" u="none" cap="none" strike="noStrike">
                <a:solidFill>
                  <a:schemeClr val="dk1"/>
                </a:solidFill>
                <a:latin typeface="Arial"/>
                <a:ea typeface="Arial"/>
                <a:cs typeface="Arial"/>
                <a:sym typeface="Arial"/>
              </a:rPr>
              <a:t>University of Zagreb</a:t>
            </a:r>
            <a:endParaRPr b="0" i="0" sz="1200" u="none" cap="none" strike="noStrike">
              <a:solidFill>
                <a:schemeClr val="dk1"/>
              </a:solidFill>
              <a:latin typeface="Arial"/>
              <a:ea typeface="Arial"/>
              <a:cs typeface="Arial"/>
              <a:sym typeface="Arial"/>
            </a:endParaRPr>
          </a:p>
          <a:p>
            <a:pPr indent="0" lvl="1" marL="0" marR="0" rtl="0" algn="l">
              <a:lnSpc>
                <a:spcPct val="110000"/>
              </a:lnSpc>
              <a:spcBef>
                <a:spcPts val="0"/>
              </a:spcBef>
              <a:spcAft>
                <a:spcPts val="0"/>
              </a:spcAft>
              <a:buClr>
                <a:srgbClr val="808080"/>
              </a:buClr>
              <a:buSzPts val="1200"/>
              <a:buFont typeface="Arial"/>
              <a:buNone/>
            </a:pPr>
            <a:r>
              <a:rPr b="0" i="0" lang="hr-HR" sz="1200" u="none" cap="none" strike="noStrike">
                <a:solidFill>
                  <a:srgbClr val="808080"/>
                </a:solidFill>
                <a:latin typeface="Arial"/>
                <a:ea typeface="Arial"/>
                <a:cs typeface="Arial"/>
                <a:sym typeface="Arial"/>
              </a:rPr>
              <a:t>svlah@efzg.hr</a:t>
            </a:r>
            <a:endParaRPr b="0" i="0" sz="1200" u="none" cap="none" strike="noStrike">
              <a:solidFill>
                <a:schemeClr val="dk1"/>
              </a:solidFill>
              <a:latin typeface="Arial"/>
              <a:ea typeface="Arial"/>
              <a:cs typeface="Arial"/>
              <a:sym typeface="Arial"/>
            </a:endParaRPr>
          </a:p>
        </p:txBody>
      </p:sp>
      <p:pic>
        <p:nvPicPr>
          <p:cNvPr id="264" name="Google Shape;264;p2"/>
          <p:cNvPicPr preferRelativeResize="0"/>
          <p:nvPr/>
        </p:nvPicPr>
        <p:blipFill rotWithShape="1">
          <a:blip r:embed="rId4">
            <a:alphaModFix/>
          </a:blip>
          <a:srcRect b="0" l="0" r="0" t="0"/>
          <a:stretch/>
        </p:blipFill>
        <p:spPr>
          <a:xfrm>
            <a:off x="5951682" y="675138"/>
            <a:ext cx="749199" cy="1116000"/>
          </a:xfrm>
          <a:prstGeom prst="rect">
            <a:avLst/>
          </a:prstGeom>
          <a:noFill/>
          <a:ln>
            <a:noFill/>
          </a:ln>
        </p:spPr>
      </p:pic>
      <p:pic>
        <p:nvPicPr>
          <p:cNvPr id="265" name="Google Shape;265;p2"/>
          <p:cNvPicPr preferRelativeResize="0"/>
          <p:nvPr/>
        </p:nvPicPr>
        <p:blipFill rotWithShape="1">
          <a:blip r:embed="rId5">
            <a:alphaModFix/>
          </a:blip>
          <a:srcRect b="0" l="0" r="0" t="0"/>
          <a:stretch/>
        </p:blipFill>
        <p:spPr>
          <a:xfrm>
            <a:off x="9370426" y="3028988"/>
            <a:ext cx="679738" cy="1080001"/>
          </a:xfrm>
          <a:prstGeom prst="rect">
            <a:avLst/>
          </a:prstGeom>
          <a:noFill/>
          <a:ln>
            <a:noFill/>
          </a:ln>
        </p:spPr>
      </p:pic>
      <p:pic>
        <p:nvPicPr>
          <p:cNvPr id="266" name="Google Shape;266;p2"/>
          <p:cNvPicPr preferRelativeResize="0"/>
          <p:nvPr/>
        </p:nvPicPr>
        <p:blipFill rotWithShape="1">
          <a:blip r:embed="rId6">
            <a:alphaModFix/>
          </a:blip>
          <a:srcRect b="0" l="0" r="0" t="0"/>
          <a:stretch/>
        </p:blipFill>
        <p:spPr>
          <a:xfrm>
            <a:off x="5935331" y="5512889"/>
            <a:ext cx="765550" cy="1095788"/>
          </a:xfrm>
          <a:prstGeom prst="rect">
            <a:avLst/>
          </a:prstGeom>
          <a:noFill/>
          <a:ln>
            <a:noFill/>
          </a:ln>
        </p:spPr>
      </p:pic>
      <p:pic>
        <p:nvPicPr>
          <p:cNvPr id="267" name="Google Shape;267;p2"/>
          <p:cNvPicPr preferRelativeResize="0"/>
          <p:nvPr/>
        </p:nvPicPr>
        <p:blipFill rotWithShape="1">
          <a:blip r:embed="rId7">
            <a:alphaModFix/>
          </a:blip>
          <a:srcRect b="0" l="0" r="0" t="0"/>
          <a:stretch/>
        </p:blipFill>
        <p:spPr>
          <a:xfrm>
            <a:off x="4473861" y="4552005"/>
            <a:ext cx="763761" cy="1116000"/>
          </a:xfrm>
          <a:prstGeom prst="rect">
            <a:avLst/>
          </a:prstGeom>
          <a:noFill/>
          <a:ln>
            <a:noFill/>
          </a:ln>
        </p:spPr>
      </p:pic>
      <p:pic>
        <p:nvPicPr>
          <p:cNvPr id="268" name="Google Shape;268;p2"/>
          <p:cNvPicPr preferRelativeResize="0"/>
          <p:nvPr/>
        </p:nvPicPr>
        <p:blipFill rotWithShape="1">
          <a:blip r:embed="rId8">
            <a:alphaModFix/>
          </a:blip>
          <a:srcRect b="0" l="0" r="0" t="0"/>
          <a:stretch/>
        </p:blipFill>
        <p:spPr>
          <a:xfrm>
            <a:off x="4855742" y="2586307"/>
            <a:ext cx="760515" cy="1080000"/>
          </a:xfrm>
          <a:prstGeom prst="rect">
            <a:avLst/>
          </a:prstGeom>
          <a:noFill/>
          <a:ln>
            <a:noFill/>
          </a:ln>
        </p:spPr>
      </p:pic>
      <p:pic>
        <p:nvPicPr>
          <p:cNvPr id="269" name="Google Shape;269;p2"/>
          <p:cNvPicPr preferRelativeResize="0"/>
          <p:nvPr/>
        </p:nvPicPr>
        <p:blipFill rotWithShape="1">
          <a:blip r:embed="rId9">
            <a:alphaModFix/>
          </a:blip>
          <a:srcRect b="0" l="0" r="0" t="0"/>
          <a:stretch/>
        </p:blipFill>
        <p:spPr>
          <a:xfrm>
            <a:off x="9460603" y="4923901"/>
            <a:ext cx="755270" cy="1098243"/>
          </a:xfrm>
          <a:prstGeom prst="rect">
            <a:avLst/>
          </a:prstGeom>
          <a:noFill/>
          <a:ln>
            <a:noFill/>
          </a:ln>
        </p:spPr>
      </p:pic>
      <p:pic>
        <p:nvPicPr>
          <p:cNvPr id="270" name="Google Shape;270;p2"/>
          <p:cNvPicPr preferRelativeResize="0"/>
          <p:nvPr/>
        </p:nvPicPr>
        <p:blipFill rotWithShape="1">
          <a:blip r:embed="rId10">
            <a:alphaModFix/>
          </a:blip>
          <a:srcRect b="0" l="0" r="0" t="0"/>
          <a:stretch/>
        </p:blipFill>
        <p:spPr>
          <a:xfrm>
            <a:off x="7743933" y="1175901"/>
            <a:ext cx="754130" cy="10132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
          <p:cNvSpPr txBox="1"/>
          <p:nvPr>
            <p:ph type="title"/>
          </p:nvPr>
        </p:nvSpPr>
        <p:spPr>
          <a:xfrm>
            <a:off x="874712" y="506216"/>
            <a:ext cx="10466387" cy="587767"/>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2"/>
              </a:buClr>
              <a:buSzPts val="2400"/>
              <a:buFont typeface="Arial"/>
              <a:buNone/>
            </a:pPr>
            <a:r>
              <a:rPr lang="hr-HR" sz="2400"/>
              <a:t>International Scientific Conference </a:t>
            </a:r>
            <a:r>
              <a:rPr lang="hr-HR" sz="2400">
                <a:solidFill>
                  <a:srgbClr val="455B9B"/>
                </a:solidFill>
              </a:rPr>
              <a:t>Technology, Innovation and Stability: New Directions in Finance</a:t>
            </a:r>
            <a:r>
              <a:rPr lang="hr-HR" sz="2400"/>
              <a:t>, May 5</a:t>
            </a:r>
            <a:r>
              <a:rPr baseline="30000" lang="hr-HR" sz="2400"/>
              <a:t>th</a:t>
            </a:r>
            <a:r>
              <a:rPr lang="hr-HR" sz="2400"/>
              <a:t> - 6</a:t>
            </a:r>
            <a:r>
              <a:rPr baseline="30000" lang="hr-HR" sz="2400"/>
              <a:t>th</a:t>
            </a:r>
            <a:r>
              <a:rPr lang="hr-HR" sz="2400"/>
              <a:t> 2022, Zagreb, Croatia (hybrid event)</a:t>
            </a:r>
            <a:endParaRPr sz="2400"/>
          </a:p>
        </p:txBody>
      </p:sp>
      <p:sp>
        <p:nvSpPr>
          <p:cNvPr id="276" name="Google Shape;276;p3"/>
          <p:cNvSpPr txBox="1"/>
          <p:nvPr>
            <p:ph idx="1" type="body"/>
          </p:nvPr>
        </p:nvSpPr>
        <p:spPr>
          <a:xfrm>
            <a:off x="874712" y="1980002"/>
            <a:ext cx="10927495" cy="4192478"/>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SzPts val="1600"/>
              <a:buChar char="▪"/>
            </a:pPr>
            <a:r>
              <a:rPr lang="hr-HR" sz="1600"/>
              <a:t>Organised by </a:t>
            </a:r>
            <a:r>
              <a:rPr i="1" lang="hr-HR" sz="1600"/>
              <a:t>COST FinAI, Faculty of Economics and Business – University of Zagreb </a:t>
            </a:r>
            <a:r>
              <a:rPr lang="hr-HR" sz="1600"/>
              <a:t>and </a:t>
            </a:r>
            <a:r>
              <a:rPr i="1" lang="hr-HR" sz="1600"/>
              <a:t>Croatian Academy of Sciences and Arts </a:t>
            </a:r>
            <a:endParaRPr/>
          </a:p>
          <a:p>
            <a:pPr indent="-228600" lvl="0" marL="228600" rtl="0" algn="l">
              <a:lnSpc>
                <a:spcPct val="110000"/>
              </a:lnSpc>
              <a:spcBef>
                <a:spcPts val="1200"/>
              </a:spcBef>
              <a:spcAft>
                <a:spcPts val="0"/>
              </a:spcAft>
              <a:buSzPts val="1600"/>
              <a:buChar char="▪"/>
            </a:pPr>
            <a:r>
              <a:rPr lang="hr-HR" sz="1600"/>
              <a:t>COST FinAI members from 15 countries participated in the organisation of the event, research presentations and publications</a:t>
            </a:r>
            <a:endParaRPr sz="1600"/>
          </a:p>
          <a:p>
            <a:pPr indent="-127000" lvl="0" marL="228600" rtl="0" algn="l">
              <a:lnSpc>
                <a:spcPct val="110000"/>
              </a:lnSpc>
              <a:spcBef>
                <a:spcPts val="1200"/>
              </a:spcBef>
              <a:spcAft>
                <a:spcPts val="0"/>
              </a:spcAft>
              <a:buSzPts val="1600"/>
              <a:buNone/>
            </a:pPr>
            <a:r>
              <a:t/>
            </a:r>
            <a:endParaRPr sz="1600"/>
          </a:p>
          <a:p>
            <a:pPr indent="-127000" lvl="0" marL="228600" rtl="0" algn="l">
              <a:lnSpc>
                <a:spcPct val="110000"/>
              </a:lnSpc>
              <a:spcBef>
                <a:spcPts val="1200"/>
              </a:spcBef>
              <a:spcAft>
                <a:spcPts val="0"/>
              </a:spcAft>
              <a:buSzPts val="1600"/>
              <a:buNone/>
            </a:pPr>
            <a:r>
              <a:t/>
            </a:r>
            <a:endParaRPr sz="1600"/>
          </a:p>
          <a:p>
            <a:pPr indent="-127000" lvl="0" marL="228600" rtl="0" algn="l">
              <a:lnSpc>
                <a:spcPct val="110000"/>
              </a:lnSpc>
              <a:spcBef>
                <a:spcPts val="1200"/>
              </a:spcBef>
              <a:spcAft>
                <a:spcPts val="0"/>
              </a:spcAft>
              <a:buSzPts val="1600"/>
              <a:buNone/>
            </a:pPr>
            <a:r>
              <a:t/>
            </a:r>
            <a:endParaRPr sz="1600"/>
          </a:p>
        </p:txBody>
      </p:sp>
      <p:sp>
        <p:nvSpPr>
          <p:cNvPr id="277" name="Google Shape;277;p3"/>
          <p:cNvSpPr txBox="1"/>
          <p:nvPr/>
        </p:nvSpPr>
        <p:spPr>
          <a:xfrm>
            <a:off x="874712" y="3370881"/>
            <a:ext cx="6203705" cy="419247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accent4"/>
              </a:buClr>
              <a:buSzPts val="1600"/>
              <a:buFont typeface="Noto Sans Symbols"/>
              <a:buChar char="▪"/>
            </a:pPr>
            <a:r>
              <a:rPr b="0" i="0" lang="hr-HR" sz="1600" u="none" cap="none" strike="noStrike">
                <a:solidFill>
                  <a:schemeClr val="dk2"/>
                </a:solidFill>
                <a:latin typeface="Arial"/>
                <a:ea typeface="Arial"/>
                <a:cs typeface="Arial"/>
                <a:sym typeface="Arial"/>
              </a:rPr>
              <a:t>Keynote:</a:t>
            </a:r>
            <a:r>
              <a:rPr b="0" i="1" lang="hr-HR" sz="1600" u="none" cap="none" strike="noStrike">
                <a:solidFill>
                  <a:schemeClr val="dk2"/>
                </a:solidFill>
                <a:latin typeface="Arial"/>
                <a:ea typeface="Arial"/>
                <a:cs typeface="Arial"/>
                <a:sym typeface="Arial"/>
              </a:rPr>
              <a:t> Manifold destiny: Unsupervised machine learning for the social sciences </a:t>
            </a:r>
            <a:r>
              <a:rPr b="0" i="0" lang="hr-HR" sz="1600" u="none" cap="none" strike="noStrike">
                <a:solidFill>
                  <a:schemeClr val="dk2"/>
                </a:solidFill>
                <a:latin typeface="Arial"/>
                <a:ea typeface="Arial"/>
                <a:cs typeface="Arial"/>
                <a:sym typeface="Arial"/>
              </a:rPr>
              <a:t>by professor James Ming Chen, Michigan State University, College of Law, USA</a:t>
            </a:r>
            <a:endParaRPr b="0" i="0" sz="1600" u="none" cap="none" strike="noStrike">
              <a:solidFill>
                <a:schemeClr val="dk2"/>
              </a:solidFill>
              <a:latin typeface="Arial"/>
              <a:ea typeface="Arial"/>
              <a:cs typeface="Arial"/>
              <a:sym typeface="Arial"/>
            </a:endParaRPr>
          </a:p>
          <a:p>
            <a:pPr indent="-228600" lvl="0" marL="228600" marR="0" rtl="0" algn="l">
              <a:lnSpc>
                <a:spcPct val="110000"/>
              </a:lnSpc>
              <a:spcBef>
                <a:spcPts val="1200"/>
              </a:spcBef>
              <a:spcAft>
                <a:spcPts val="0"/>
              </a:spcAft>
              <a:buClr>
                <a:schemeClr val="accent4"/>
              </a:buClr>
              <a:buSzPts val="1600"/>
              <a:buFont typeface="Noto Sans Symbols"/>
              <a:buChar char="▪"/>
            </a:pPr>
            <a:r>
              <a:rPr b="0" i="0" lang="hr-HR" sz="1600" u="none" cap="none" strike="noStrike">
                <a:solidFill>
                  <a:schemeClr val="dk2"/>
                </a:solidFill>
                <a:latin typeface="Arial"/>
                <a:ea typeface="Arial"/>
                <a:cs typeface="Arial"/>
                <a:sym typeface="Arial"/>
              </a:rPr>
              <a:t>Invited talk: </a:t>
            </a:r>
            <a:r>
              <a:rPr b="0" i="1" lang="hr-HR" sz="1600" u="none" cap="none" strike="noStrike">
                <a:solidFill>
                  <a:schemeClr val="dk2"/>
                </a:solidFill>
                <a:latin typeface="Arial"/>
                <a:ea typeface="Arial"/>
                <a:cs typeface="Arial"/>
                <a:sym typeface="Arial"/>
              </a:rPr>
              <a:t>Overview of COST Action CA19130 FinAI - Fintech and Artificial Intelligence in Finance - Towards a Transparent Financial Industry </a:t>
            </a:r>
            <a:r>
              <a:rPr b="0" i="0" lang="hr-HR" sz="1600" u="none" cap="none" strike="noStrike">
                <a:solidFill>
                  <a:schemeClr val="dk2"/>
                </a:solidFill>
                <a:latin typeface="Arial"/>
                <a:ea typeface="Arial"/>
                <a:cs typeface="Arial"/>
                <a:sym typeface="Arial"/>
              </a:rPr>
              <a:t>by professor Jörg Osterrieder, Bern Business School, Institute of Applied Data Science and Finance, Switzerland</a:t>
            </a:r>
            <a:endParaRPr b="0" i="0" sz="1600" u="none" cap="none" strike="noStrike">
              <a:solidFill>
                <a:schemeClr val="dk2"/>
              </a:solidFill>
              <a:latin typeface="Arial"/>
              <a:ea typeface="Arial"/>
              <a:cs typeface="Arial"/>
              <a:sym typeface="Arial"/>
            </a:endParaRPr>
          </a:p>
          <a:p>
            <a:pPr indent="-228600" lvl="0" marL="228600" marR="0" rtl="0" algn="l">
              <a:lnSpc>
                <a:spcPct val="110000"/>
              </a:lnSpc>
              <a:spcBef>
                <a:spcPts val="1200"/>
              </a:spcBef>
              <a:spcAft>
                <a:spcPts val="0"/>
              </a:spcAft>
              <a:buClr>
                <a:schemeClr val="accent4"/>
              </a:buClr>
              <a:buSzPts val="1600"/>
              <a:buFont typeface="Noto Sans Symbols"/>
              <a:buChar char="▪"/>
            </a:pPr>
            <a:r>
              <a:rPr b="0" i="0" lang="hr-HR" sz="1600" u="none" cap="none" strike="noStrike">
                <a:solidFill>
                  <a:schemeClr val="dk2"/>
                </a:solidFill>
                <a:latin typeface="Arial"/>
                <a:ea typeface="Arial"/>
                <a:cs typeface="Arial"/>
                <a:sym typeface="Arial"/>
              </a:rPr>
              <a:t>COST FinAI WG 2 meeting</a:t>
            </a:r>
            <a:endParaRPr b="0" i="0" sz="1600" u="none" cap="none" strike="noStrike">
              <a:solidFill>
                <a:schemeClr val="dk2"/>
              </a:solidFill>
              <a:latin typeface="Arial"/>
              <a:ea typeface="Arial"/>
              <a:cs typeface="Arial"/>
              <a:sym typeface="Arial"/>
            </a:endParaRPr>
          </a:p>
          <a:p>
            <a:pPr indent="-127000" lvl="0" marL="228600" marR="0" rtl="0" algn="l">
              <a:lnSpc>
                <a:spcPct val="110000"/>
              </a:lnSpc>
              <a:spcBef>
                <a:spcPts val="1200"/>
              </a:spcBef>
              <a:spcAft>
                <a:spcPts val="0"/>
              </a:spcAft>
              <a:buClr>
                <a:schemeClr val="accent4"/>
              </a:buClr>
              <a:buSzPts val="1600"/>
              <a:buFont typeface="Noto Sans Symbols"/>
              <a:buNone/>
            </a:pPr>
            <a:r>
              <a:t/>
            </a:r>
            <a:endParaRPr b="0" i="0" sz="1600" u="none" cap="none" strike="noStrike">
              <a:solidFill>
                <a:schemeClr val="dk2"/>
              </a:solidFill>
              <a:latin typeface="Arial"/>
              <a:ea typeface="Arial"/>
              <a:cs typeface="Arial"/>
              <a:sym typeface="Arial"/>
            </a:endParaRPr>
          </a:p>
          <a:p>
            <a:pPr indent="-127000" lvl="0" marL="228600" marR="0" rtl="0" algn="l">
              <a:lnSpc>
                <a:spcPct val="110000"/>
              </a:lnSpc>
              <a:spcBef>
                <a:spcPts val="1200"/>
              </a:spcBef>
              <a:spcAft>
                <a:spcPts val="0"/>
              </a:spcAft>
              <a:buClr>
                <a:schemeClr val="accent4"/>
              </a:buClr>
              <a:buSzPts val="1600"/>
              <a:buFont typeface="Noto Sans Symbols"/>
              <a:buNone/>
            </a:pPr>
            <a:r>
              <a:t/>
            </a:r>
            <a:endParaRPr b="0" i="0" sz="1600" u="none" cap="none" strike="noStrike">
              <a:solidFill>
                <a:schemeClr val="dk2"/>
              </a:solidFill>
              <a:latin typeface="Arial"/>
              <a:ea typeface="Arial"/>
              <a:cs typeface="Arial"/>
              <a:sym typeface="Arial"/>
            </a:endParaRPr>
          </a:p>
          <a:p>
            <a:pPr indent="-127000" lvl="0" marL="228600" marR="0" rtl="0" algn="l">
              <a:lnSpc>
                <a:spcPct val="110000"/>
              </a:lnSpc>
              <a:spcBef>
                <a:spcPts val="1200"/>
              </a:spcBef>
              <a:spcAft>
                <a:spcPts val="0"/>
              </a:spcAft>
              <a:buClr>
                <a:schemeClr val="accent4"/>
              </a:buClr>
              <a:buSzPts val="1600"/>
              <a:buFont typeface="Noto Sans Symbols"/>
              <a:buNone/>
            </a:pPr>
            <a:r>
              <a:t/>
            </a:r>
            <a:endParaRPr b="0" i="0" sz="1600" u="none" cap="none" strike="noStrike">
              <a:solidFill>
                <a:schemeClr val="dk2"/>
              </a:solidFill>
              <a:latin typeface="Arial"/>
              <a:ea typeface="Arial"/>
              <a:cs typeface="Arial"/>
              <a:sym typeface="Arial"/>
            </a:endParaRPr>
          </a:p>
          <a:p>
            <a:pPr indent="-127000" lvl="0" marL="228600" marR="0" rtl="0" algn="l">
              <a:lnSpc>
                <a:spcPct val="110000"/>
              </a:lnSpc>
              <a:spcBef>
                <a:spcPts val="1200"/>
              </a:spcBef>
              <a:spcAft>
                <a:spcPts val="0"/>
              </a:spcAft>
              <a:buClr>
                <a:schemeClr val="accent4"/>
              </a:buClr>
              <a:buSzPts val="1600"/>
              <a:buFont typeface="Noto Sans Symbols"/>
              <a:buNone/>
            </a:pPr>
            <a:r>
              <a:t/>
            </a:r>
            <a:endParaRPr b="0" i="0" sz="1600" u="none" cap="none" strike="noStrike">
              <a:solidFill>
                <a:schemeClr val="dk2"/>
              </a:solidFill>
              <a:latin typeface="Arial"/>
              <a:ea typeface="Arial"/>
              <a:cs typeface="Arial"/>
              <a:sym typeface="Arial"/>
            </a:endParaRPr>
          </a:p>
        </p:txBody>
      </p:sp>
      <p:pic>
        <p:nvPicPr>
          <p:cNvPr id="278" name="Google Shape;278;p3"/>
          <p:cNvPicPr preferRelativeResize="0"/>
          <p:nvPr/>
        </p:nvPicPr>
        <p:blipFill rotWithShape="1">
          <a:blip r:embed="rId3">
            <a:alphaModFix/>
          </a:blip>
          <a:srcRect b="0" l="0" r="0" t="0"/>
          <a:stretch/>
        </p:blipFill>
        <p:spPr>
          <a:xfrm>
            <a:off x="7326217" y="3370881"/>
            <a:ext cx="4865783" cy="27332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4"/>
          <p:cNvPicPr preferRelativeResize="0"/>
          <p:nvPr>
            <p:ph idx="1" type="body"/>
          </p:nvPr>
        </p:nvPicPr>
        <p:blipFill rotWithShape="1">
          <a:blip r:embed="rId3">
            <a:alphaModFix/>
          </a:blip>
          <a:srcRect b="0" l="0" r="0" t="0"/>
          <a:stretch/>
        </p:blipFill>
        <p:spPr>
          <a:xfrm>
            <a:off x="8502163" y="1972018"/>
            <a:ext cx="2366384" cy="3364858"/>
          </a:xfrm>
          <a:prstGeom prst="rect">
            <a:avLst/>
          </a:prstGeom>
          <a:noFill/>
          <a:ln cap="flat" cmpd="sng" w="9525">
            <a:solidFill>
              <a:srgbClr val="BFBFBF"/>
            </a:solidFill>
            <a:prstDash val="solid"/>
            <a:round/>
            <a:headEnd len="sm" w="sm" type="none"/>
            <a:tailEnd len="sm" w="sm" type="none"/>
          </a:ln>
        </p:spPr>
      </p:pic>
      <p:pic>
        <p:nvPicPr>
          <p:cNvPr id="285" name="Google Shape;285;p4"/>
          <p:cNvPicPr preferRelativeResize="0"/>
          <p:nvPr>
            <p:ph idx="2" type="body"/>
          </p:nvPr>
        </p:nvPicPr>
        <p:blipFill rotWithShape="1">
          <a:blip r:embed="rId4">
            <a:alphaModFix/>
          </a:blip>
          <a:srcRect b="0" l="0" r="0" t="0"/>
          <a:stretch/>
        </p:blipFill>
        <p:spPr>
          <a:xfrm>
            <a:off x="5139036" y="1972018"/>
            <a:ext cx="2449896" cy="3364857"/>
          </a:xfrm>
          <a:prstGeom prst="rect">
            <a:avLst/>
          </a:prstGeom>
          <a:noFill/>
          <a:ln cap="flat" cmpd="sng" w="9525">
            <a:solidFill>
              <a:srgbClr val="7F7F7F"/>
            </a:solidFill>
            <a:prstDash val="solid"/>
            <a:round/>
            <a:headEnd len="sm" w="sm" type="none"/>
            <a:tailEnd len="sm" w="sm" type="none"/>
          </a:ln>
        </p:spPr>
      </p:pic>
      <p:sp>
        <p:nvSpPr>
          <p:cNvPr id="286" name="Google Shape;286;p4"/>
          <p:cNvSpPr txBox="1"/>
          <p:nvPr/>
        </p:nvSpPr>
        <p:spPr>
          <a:xfrm>
            <a:off x="5003638" y="5519408"/>
            <a:ext cx="706315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hr-HR" sz="1200" u="none" cap="none" strike="noStrike">
                <a:solidFill>
                  <a:schemeClr val="dk2"/>
                </a:solidFill>
                <a:latin typeface="Arial"/>
                <a:ea typeface="Arial"/>
                <a:cs typeface="Arial"/>
                <a:sym typeface="Arial"/>
              </a:rPr>
              <a:t>Book of Abstracts and Conference Proceedings available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hr-HR" sz="1200" u="sng" cap="none" strike="noStrike">
                <a:solidFill>
                  <a:schemeClr val="dk1"/>
                </a:solidFill>
                <a:latin typeface="Arial"/>
                <a:ea typeface="Arial"/>
                <a:cs typeface="Arial"/>
                <a:sym typeface="Arial"/>
                <a:hlinkClick r:id="rId5">
                  <a:extLst>
                    <a:ext uri="{A12FA001-AC4F-418D-AE19-62706E023703}">
                      <ahyp:hlinkClr val="tx"/>
                    </a:ext>
                  </a:extLst>
                </a:hlinkClick>
              </a:rPr>
              <a:t>https://sites.google.com/net.efzg.hr/tinfinconference/programme/conference-proceedings?authuser=0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hr-HR" sz="1200" u="sng" cap="none" strike="noStrike">
                <a:solidFill>
                  <a:schemeClr val="dk1"/>
                </a:solidFill>
                <a:latin typeface="Arial"/>
                <a:ea typeface="Arial"/>
                <a:cs typeface="Arial"/>
                <a:sym typeface="Arial"/>
                <a:hlinkClick r:id="rId6">
                  <a:extLst>
                    <a:ext uri="{A12FA001-AC4F-418D-AE19-62706E023703}">
                      <ahyp:hlinkClr val="tx"/>
                    </a:ext>
                  </a:extLst>
                </a:hlinkClick>
              </a:rPr>
              <a:t>https://sites.google.com/net.efzg.hr/tinfinconference/programme/book-of-abstracts?authuser=0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87" name="Google Shape;287;p4"/>
          <p:cNvSpPr txBox="1"/>
          <p:nvPr/>
        </p:nvSpPr>
        <p:spPr>
          <a:xfrm>
            <a:off x="874712" y="2013367"/>
            <a:ext cx="3775580" cy="419247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accent4"/>
              </a:buClr>
              <a:buSzPts val="1600"/>
              <a:buFont typeface="Noto Sans Symbols"/>
              <a:buChar char="▪"/>
            </a:pPr>
            <a:r>
              <a:rPr b="0" i="0" lang="hr-HR" sz="1600" u="none" cap="none" strike="noStrike">
                <a:solidFill>
                  <a:schemeClr val="dk2"/>
                </a:solidFill>
                <a:latin typeface="Arial"/>
                <a:ea typeface="Arial"/>
                <a:cs typeface="Arial"/>
                <a:sym typeface="Arial"/>
              </a:rPr>
              <a:t>Panel discussion </a:t>
            </a:r>
            <a:r>
              <a:rPr b="0" i="1" lang="hr-HR" sz="1600" u="none" cap="none" strike="noStrike">
                <a:solidFill>
                  <a:schemeClr val="dk2"/>
                </a:solidFill>
                <a:latin typeface="Arial"/>
                <a:ea typeface="Arial"/>
                <a:cs typeface="Arial"/>
                <a:sym typeface="Arial"/>
              </a:rPr>
              <a:t>FinTech in 2022 and beyond: Possibilities and new regulatory challenges </a:t>
            </a:r>
            <a:endParaRPr b="0" i="1" sz="1600" u="none" cap="none" strike="noStrike">
              <a:solidFill>
                <a:schemeClr val="dk2"/>
              </a:solidFill>
              <a:latin typeface="Arial"/>
              <a:ea typeface="Arial"/>
              <a:cs typeface="Arial"/>
              <a:sym typeface="Arial"/>
            </a:endParaRPr>
          </a:p>
          <a:p>
            <a:pPr indent="-228600" lvl="0" marL="228600" marR="0" rtl="0" algn="l">
              <a:lnSpc>
                <a:spcPct val="110000"/>
              </a:lnSpc>
              <a:spcBef>
                <a:spcPts val="1200"/>
              </a:spcBef>
              <a:spcAft>
                <a:spcPts val="0"/>
              </a:spcAft>
              <a:buClr>
                <a:schemeClr val="accent4"/>
              </a:buClr>
              <a:buSzPts val="1600"/>
              <a:buFont typeface="Noto Sans Symbols"/>
              <a:buChar char="▪"/>
            </a:pPr>
            <a:r>
              <a:rPr b="0" i="0" lang="hr-HR" sz="1600" u="none" cap="none" strike="noStrike">
                <a:solidFill>
                  <a:schemeClr val="dk2"/>
                </a:solidFill>
                <a:latin typeface="Arial"/>
                <a:ea typeface="Arial"/>
                <a:cs typeface="Arial"/>
                <a:sym typeface="Arial"/>
              </a:rPr>
              <a:t>Simurina, N., statement for </a:t>
            </a:r>
            <a:r>
              <a:rPr b="0" i="1" lang="hr-HR" sz="1600" u="none" cap="none" strike="noStrike">
                <a:solidFill>
                  <a:schemeClr val="dk2"/>
                </a:solidFill>
                <a:latin typeface="Arial"/>
                <a:ea typeface="Arial"/>
                <a:cs typeface="Arial"/>
                <a:sym typeface="Arial"/>
              </a:rPr>
              <a:t>Business Plan,</a:t>
            </a:r>
            <a:r>
              <a:rPr b="0" i="0" lang="hr-HR" sz="1600" u="none" cap="none" strike="noStrike">
                <a:solidFill>
                  <a:schemeClr val="dk2"/>
                </a:solidFill>
                <a:latin typeface="Arial"/>
                <a:ea typeface="Arial"/>
                <a:cs typeface="Arial"/>
                <a:sym typeface="Arial"/>
              </a:rPr>
              <a:t> TV show at Croatian Radiotelevision</a:t>
            </a:r>
            <a:endParaRPr b="0" i="0" sz="1600" u="none" cap="none" strike="noStrike">
              <a:solidFill>
                <a:schemeClr val="dk2"/>
              </a:solidFill>
              <a:latin typeface="Arial"/>
              <a:ea typeface="Arial"/>
              <a:cs typeface="Arial"/>
              <a:sym typeface="Arial"/>
            </a:endParaRPr>
          </a:p>
          <a:p>
            <a:pPr indent="-228600" lvl="0" marL="228600" marR="0" rtl="0" algn="l">
              <a:lnSpc>
                <a:spcPct val="110000"/>
              </a:lnSpc>
              <a:spcBef>
                <a:spcPts val="1200"/>
              </a:spcBef>
              <a:spcAft>
                <a:spcPts val="0"/>
              </a:spcAft>
              <a:buClr>
                <a:schemeClr val="accent4"/>
              </a:buClr>
              <a:buSzPts val="1600"/>
              <a:buFont typeface="Noto Sans Symbols"/>
              <a:buChar char="▪"/>
            </a:pPr>
            <a:r>
              <a:rPr b="0" i="0" lang="hr-HR" sz="1600" u="none" cap="none" strike="noStrike">
                <a:solidFill>
                  <a:schemeClr val="dk2"/>
                </a:solidFill>
                <a:latin typeface="Arial"/>
                <a:ea typeface="Arial"/>
                <a:cs typeface="Arial"/>
                <a:sym typeface="Arial"/>
              </a:rPr>
              <a:t>Event’s web: </a:t>
            </a:r>
            <a:r>
              <a:rPr b="0" i="0" lang="hr-HR" sz="1600" u="sng" cap="none" strike="noStrike">
                <a:solidFill>
                  <a:schemeClr val="dk2"/>
                </a:solidFill>
                <a:latin typeface="Arial"/>
                <a:ea typeface="Arial"/>
                <a:cs typeface="Arial"/>
                <a:sym typeface="Arial"/>
                <a:hlinkClick r:id="rId7">
                  <a:extLst>
                    <a:ext uri="{A12FA001-AC4F-418D-AE19-62706E023703}">
                      <ahyp:hlinkClr val="tx"/>
                    </a:ext>
                  </a:extLst>
                </a:hlinkClick>
              </a:rPr>
              <a:t>https://sites.google.com/net.efzg.hr/tinfinconference/home?authuser=0</a:t>
            </a:r>
            <a:endParaRPr b="0" i="0" sz="1600" u="none" cap="none" strike="noStrike">
              <a:solidFill>
                <a:schemeClr val="dk2"/>
              </a:solidFill>
              <a:latin typeface="Arial"/>
              <a:ea typeface="Arial"/>
              <a:cs typeface="Arial"/>
              <a:sym typeface="Arial"/>
            </a:endParaRPr>
          </a:p>
          <a:p>
            <a:pPr indent="-228600" lvl="0" marL="228600" marR="0" rtl="0" algn="l">
              <a:lnSpc>
                <a:spcPct val="110000"/>
              </a:lnSpc>
              <a:spcBef>
                <a:spcPts val="1200"/>
              </a:spcBef>
              <a:spcAft>
                <a:spcPts val="0"/>
              </a:spcAft>
              <a:buClr>
                <a:schemeClr val="accent4"/>
              </a:buClr>
              <a:buSzPts val="1600"/>
              <a:buFont typeface="Noto Sans Symbols"/>
              <a:buChar char="▪"/>
            </a:pPr>
            <a:r>
              <a:rPr b="0" i="0" lang="hr-HR" sz="1600" u="none" cap="none" strike="noStrike">
                <a:solidFill>
                  <a:schemeClr val="dk2"/>
                </a:solidFill>
                <a:latin typeface="Arial"/>
                <a:ea typeface="Arial"/>
                <a:cs typeface="Arial"/>
                <a:sym typeface="Arial"/>
              </a:rPr>
              <a:t>Event’s publications: </a:t>
            </a:r>
            <a:r>
              <a:rPr b="0" i="1" lang="hr-HR" sz="1600" u="none" cap="none" strike="noStrike">
                <a:solidFill>
                  <a:schemeClr val="dk2"/>
                </a:solidFill>
                <a:latin typeface="Arial"/>
                <a:ea typeface="Arial"/>
                <a:cs typeface="Arial"/>
                <a:sym typeface="Arial"/>
              </a:rPr>
              <a:t>Book of Abstracts</a:t>
            </a:r>
            <a:r>
              <a:rPr b="1" i="0" lang="hr-HR" sz="1600" u="none" cap="none" strike="noStrike">
                <a:solidFill>
                  <a:schemeClr val="dk2"/>
                </a:solidFill>
                <a:latin typeface="Arial"/>
                <a:ea typeface="Arial"/>
                <a:cs typeface="Arial"/>
                <a:sym typeface="Arial"/>
              </a:rPr>
              <a:t> </a:t>
            </a:r>
            <a:r>
              <a:rPr b="0" i="0" lang="hr-HR" sz="1600" u="none" cap="none" strike="noStrike">
                <a:solidFill>
                  <a:schemeClr val="dk2"/>
                </a:solidFill>
                <a:latin typeface="Arial"/>
                <a:ea typeface="Arial"/>
                <a:cs typeface="Arial"/>
                <a:sym typeface="Arial"/>
              </a:rPr>
              <a:t>and </a:t>
            </a:r>
            <a:r>
              <a:rPr b="0" i="1" lang="hr-HR" sz="1600" u="none" cap="none" strike="noStrike">
                <a:solidFill>
                  <a:schemeClr val="dk2"/>
                </a:solidFill>
                <a:latin typeface="Arial"/>
                <a:ea typeface="Arial"/>
                <a:cs typeface="Arial"/>
                <a:sym typeface="Arial"/>
              </a:rPr>
              <a:t>Conference Proceedings </a:t>
            </a:r>
            <a:r>
              <a:rPr b="0" i="0" lang="hr-HR" sz="1600" u="none" cap="none" strike="noStrike">
                <a:solidFill>
                  <a:schemeClr val="dk2"/>
                </a:solidFill>
                <a:latin typeface="Arial"/>
                <a:ea typeface="Arial"/>
                <a:cs typeface="Arial"/>
                <a:sym typeface="Arial"/>
              </a:rPr>
              <a:t>(full papers)</a:t>
            </a:r>
            <a:endParaRPr b="0" i="0" sz="1600" u="none" cap="none" strike="noStrike">
              <a:solidFill>
                <a:schemeClr val="dk2"/>
              </a:solidFill>
              <a:latin typeface="Arial"/>
              <a:ea typeface="Arial"/>
              <a:cs typeface="Arial"/>
              <a:sym typeface="Arial"/>
            </a:endParaRPr>
          </a:p>
          <a:p>
            <a:pPr indent="-127000" lvl="0" marL="228600" marR="0" rtl="0" algn="l">
              <a:lnSpc>
                <a:spcPct val="110000"/>
              </a:lnSpc>
              <a:spcBef>
                <a:spcPts val="1200"/>
              </a:spcBef>
              <a:spcAft>
                <a:spcPts val="0"/>
              </a:spcAft>
              <a:buClr>
                <a:schemeClr val="accent4"/>
              </a:buClr>
              <a:buSzPts val="1600"/>
              <a:buFont typeface="Noto Sans Symbols"/>
              <a:buNone/>
            </a:pPr>
            <a:r>
              <a:t/>
            </a:r>
            <a:endParaRPr b="0" i="0" sz="1600" u="none" cap="none" strike="noStrike">
              <a:solidFill>
                <a:schemeClr val="dk2"/>
              </a:solidFill>
              <a:latin typeface="Arial"/>
              <a:ea typeface="Arial"/>
              <a:cs typeface="Arial"/>
              <a:sym typeface="Arial"/>
            </a:endParaRPr>
          </a:p>
          <a:p>
            <a:pPr indent="-127000" lvl="0" marL="228600" marR="0" rtl="0" algn="l">
              <a:lnSpc>
                <a:spcPct val="110000"/>
              </a:lnSpc>
              <a:spcBef>
                <a:spcPts val="1200"/>
              </a:spcBef>
              <a:spcAft>
                <a:spcPts val="0"/>
              </a:spcAft>
              <a:buClr>
                <a:schemeClr val="accent4"/>
              </a:buClr>
              <a:buSzPts val="1600"/>
              <a:buFont typeface="Noto Sans Symbols"/>
              <a:buNone/>
            </a:pPr>
            <a:r>
              <a:t/>
            </a:r>
            <a:endParaRPr b="0" i="0" sz="1600" u="none" cap="none" strike="noStrike">
              <a:solidFill>
                <a:schemeClr val="dk2"/>
              </a:solidFill>
              <a:latin typeface="Arial"/>
              <a:ea typeface="Arial"/>
              <a:cs typeface="Arial"/>
              <a:sym typeface="Arial"/>
            </a:endParaRPr>
          </a:p>
          <a:p>
            <a:pPr indent="-127000" lvl="0" marL="228600" marR="0" rtl="0" algn="l">
              <a:lnSpc>
                <a:spcPct val="110000"/>
              </a:lnSpc>
              <a:spcBef>
                <a:spcPts val="1200"/>
              </a:spcBef>
              <a:spcAft>
                <a:spcPts val="0"/>
              </a:spcAft>
              <a:buClr>
                <a:schemeClr val="accent4"/>
              </a:buClr>
              <a:buSzPts val="1600"/>
              <a:buFont typeface="Noto Sans Symbols"/>
              <a:buNone/>
            </a:pPr>
            <a:r>
              <a:t/>
            </a:r>
            <a:endParaRPr b="0" i="0" sz="1600" u="none" cap="none" strike="noStrike">
              <a:solidFill>
                <a:schemeClr val="dk2"/>
              </a:solidFill>
              <a:latin typeface="Arial"/>
              <a:ea typeface="Arial"/>
              <a:cs typeface="Arial"/>
              <a:sym typeface="Arial"/>
            </a:endParaRPr>
          </a:p>
          <a:p>
            <a:pPr indent="-127000" lvl="0" marL="228600" marR="0" rtl="0" algn="l">
              <a:lnSpc>
                <a:spcPct val="110000"/>
              </a:lnSpc>
              <a:spcBef>
                <a:spcPts val="1200"/>
              </a:spcBef>
              <a:spcAft>
                <a:spcPts val="0"/>
              </a:spcAft>
              <a:buClr>
                <a:schemeClr val="accent4"/>
              </a:buClr>
              <a:buSzPts val="1600"/>
              <a:buFont typeface="Noto Sans Symbols"/>
              <a:buNone/>
            </a:pPr>
            <a:r>
              <a:t/>
            </a:r>
            <a:endParaRPr b="0" i="0" sz="1600" u="none" cap="none" strike="noStrike">
              <a:solidFill>
                <a:schemeClr val="dk2"/>
              </a:solidFill>
              <a:latin typeface="Arial"/>
              <a:ea typeface="Arial"/>
              <a:cs typeface="Arial"/>
              <a:sym typeface="Arial"/>
            </a:endParaRPr>
          </a:p>
        </p:txBody>
      </p:sp>
      <p:sp>
        <p:nvSpPr>
          <p:cNvPr id="288" name="Google Shape;288;p4"/>
          <p:cNvSpPr txBox="1"/>
          <p:nvPr>
            <p:ph type="title"/>
          </p:nvPr>
        </p:nvSpPr>
        <p:spPr>
          <a:xfrm>
            <a:off x="874712" y="506216"/>
            <a:ext cx="10891301" cy="5877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lang="hr-HR" sz="2400"/>
              <a:t>International Scientific Conference </a:t>
            </a:r>
            <a:r>
              <a:rPr lang="hr-HR" sz="2400">
                <a:solidFill>
                  <a:srgbClr val="455B9B"/>
                </a:solidFill>
              </a:rPr>
              <a:t>Technology, Innovation and Stability: New Directions in Finance</a:t>
            </a:r>
            <a:r>
              <a:rPr lang="hr-HR" sz="2400"/>
              <a:t>, May 5</a:t>
            </a:r>
            <a:r>
              <a:rPr baseline="30000" lang="hr-HR" sz="2400"/>
              <a:t>th</a:t>
            </a:r>
            <a:r>
              <a:rPr lang="hr-HR" sz="2400"/>
              <a:t> - 6</a:t>
            </a:r>
            <a:r>
              <a:rPr baseline="30000" lang="hr-HR" sz="2400"/>
              <a:t>th</a:t>
            </a:r>
            <a:r>
              <a:rPr lang="hr-HR" sz="2400"/>
              <a:t> 2022, Zagreb, Croatia (hybrid event)</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
          <p:cNvSpPr txBox="1"/>
          <p:nvPr>
            <p:ph idx="1" type="body"/>
          </p:nvPr>
        </p:nvSpPr>
        <p:spPr>
          <a:xfrm>
            <a:off x="874713" y="1125288"/>
            <a:ext cx="10691853" cy="5366195"/>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SzPts val="1900"/>
              <a:buChar char="▪"/>
            </a:pPr>
            <a:r>
              <a:rPr lang="hr-HR" sz="1900"/>
              <a:t>Dzelalija, P., Ivanisevic Hernaus, A. (2023). </a:t>
            </a:r>
            <a:r>
              <a:rPr lang="hr-HR" sz="1900">
                <a:solidFill>
                  <a:srgbClr val="455B9B"/>
                </a:solidFill>
              </a:rPr>
              <a:t>From Perceived Mobility to the Intention to Use Mobile Payments: The Role of Positive and Negative Determinants.</a:t>
            </a:r>
            <a:r>
              <a:rPr lang="hr-HR" sz="1900"/>
              <a:t> In: van Hillegersberg et al. (Eds.) </a:t>
            </a:r>
            <a:r>
              <a:rPr i="1" lang="hr-HR" sz="1900"/>
              <a:t>Enterprise Applications, Markets and Services in the Finance Industry, 11th International Workshop, FinanceCom 2022,</a:t>
            </a:r>
            <a:r>
              <a:rPr lang="hr-HR" sz="1900"/>
              <a:t> Twente, The Netherlands, August 23–24, 2022, p.117-132, LNBIP 467, Springer</a:t>
            </a:r>
            <a:endParaRPr sz="1900"/>
          </a:p>
          <a:p>
            <a:pPr indent="-228600" lvl="0" marL="228600" rtl="0" algn="l">
              <a:lnSpc>
                <a:spcPct val="120000"/>
              </a:lnSpc>
              <a:spcBef>
                <a:spcPts val="1800"/>
              </a:spcBef>
              <a:spcAft>
                <a:spcPts val="0"/>
              </a:spcAft>
              <a:buSzPts val="1900"/>
              <a:buChar char="▪"/>
            </a:pPr>
            <a:r>
              <a:rPr lang="hr-HR" sz="1900"/>
              <a:t>Gulija, B (2022). </a:t>
            </a:r>
            <a:r>
              <a:rPr lang="hr-HR" sz="1900">
                <a:solidFill>
                  <a:srgbClr val="455B9B"/>
                </a:solidFill>
              </a:rPr>
              <a:t>New financial sector regulatory update - sustainability and digitalisation</a:t>
            </a:r>
            <a:r>
              <a:rPr lang="hr-HR" sz="1900"/>
              <a:t>. </a:t>
            </a:r>
            <a:r>
              <a:rPr i="1" lang="hr-HR" sz="1900"/>
              <a:t>Financial Regulation International (Informa), 25(7)</a:t>
            </a:r>
            <a:r>
              <a:rPr lang="hr-HR" sz="1900"/>
              <a:t>, Retrieved 14 October 2022</a:t>
            </a:r>
            <a:endParaRPr/>
          </a:p>
          <a:p>
            <a:pPr indent="-228600" lvl="0" marL="228600" rtl="0" algn="l">
              <a:lnSpc>
                <a:spcPct val="120000"/>
              </a:lnSpc>
              <a:spcBef>
                <a:spcPts val="1800"/>
              </a:spcBef>
              <a:spcAft>
                <a:spcPts val="0"/>
              </a:spcAft>
              <a:buSzPts val="1900"/>
              <a:buChar char="▪"/>
            </a:pPr>
            <a:r>
              <a:rPr lang="hr-HR" sz="1900"/>
              <a:t>Gulija, B. (2022). </a:t>
            </a:r>
            <a:r>
              <a:rPr lang="hr-HR" sz="1900">
                <a:solidFill>
                  <a:srgbClr val="455B9B"/>
                </a:solidFill>
              </a:rPr>
              <a:t>Global initiatives regarding prudential treatment of banks' cryptoasset exposures</a:t>
            </a:r>
            <a:r>
              <a:rPr lang="hr-HR" sz="1900"/>
              <a:t>. </a:t>
            </a:r>
            <a:r>
              <a:rPr i="1" lang="hr-HR" sz="1900"/>
              <a:t>Financial Regulation International (Informa), 25(3),</a:t>
            </a:r>
            <a:r>
              <a:rPr lang="hr-HR" sz="1900"/>
              <a:t> Retrieved 30 April 2022</a:t>
            </a:r>
            <a:endParaRPr/>
          </a:p>
          <a:p>
            <a:pPr indent="-107950" lvl="0" marL="228600" rtl="0" algn="l">
              <a:lnSpc>
                <a:spcPct val="120000"/>
              </a:lnSpc>
              <a:spcBef>
                <a:spcPts val="1800"/>
              </a:spcBef>
              <a:spcAft>
                <a:spcPts val="0"/>
              </a:spcAft>
              <a:buSzPts val="1900"/>
              <a:buNone/>
            </a:pPr>
            <a:r>
              <a:t/>
            </a:r>
            <a:endParaRPr sz="1900"/>
          </a:p>
          <a:p>
            <a:pPr indent="-107950" lvl="0" marL="228600" rtl="0" algn="l">
              <a:lnSpc>
                <a:spcPct val="120000"/>
              </a:lnSpc>
              <a:spcBef>
                <a:spcPts val="1800"/>
              </a:spcBef>
              <a:spcAft>
                <a:spcPts val="0"/>
              </a:spcAft>
              <a:buSzPts val="1900"/>
              <a:buNone/>
            </a:pPr>
            <a:r>
              <a:t/>
            </a:r>
            <a:endParaRPr sz="1900"/>
          </a:p>
        </p:txBody>
      </p:sp>
      <p:sp>
        <p:nvSpPr>
          <p:cNvPr id="295" name="Google Shape;295;p5"/>
          <p:cNvSpPr txBox="1"/>
          <p:nvPr>
            <p:ph type="title"/>
          </p:nvPr>
        </p:nvSpPr>
        <p:spPr>
          <a:xfrm>
            <a:off x="874712" y="506216"/>
            <a:ext cx="10428593" cy="5877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Arial"/>
              <a:buNone/>
            </a:pPr>
            <a:r>
              <a:rPr lang="hr-HR" sz="2400"/>
              <a:t>Selected publications (research and professional papers)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6"/>
          <p:cNvSpPr txBox="1"/>
          <p:nvPr>
            <p:ph idx="1" type="body"/>
          </p:nvPr>
        </p:nvSpPr>
        <p:spPr>
          <a:xfrm>
            <a:off x="874713" y="1343364"/>
            <a:ext cx="10809287" cy="3847905"/>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900"/>
              <a:buChar char="▪"/>
            </a:pPr>
            <a:r>
              <a:rPr lang="hr-HR" sz="1900"/>
              <a:t>Ivanisevic Hernaus, A., Kristo, J., Rako, R. (2023). </a:t>
            </a:r>
            <a:r>
              <a:rPr lang="hr-HR" sz="1900">
                <a:solidFill>
                  <a:srgbClr val="455B9B"/>
                </a:solidFill>
              </a:rPr>
              <a:t>ESG-Related Challenges in the Insurance Industry: A Multi-Stakeholder Perspective</a:t>
            </a:r>
            <a:r>
              <a:rPr lang="hr-HR" sz="1900"/>
              <a:t>. In: Druzic, G. et al. (Eds.), </a:t>
            </a:r>
            <a:r>
              <a:rPr i="1" lang="hr-HR" sz="1900"/>
              <a:t>Proceedings of the International Scientific Conference Technology, Innovation and Stability: New Directions in Finance (TINFIN)</a:t>
            </a:r>
            <a:r>
              <a:rPr lang="hr-HR" sz="1900"/>
              <a:t>, p.33-58. Zagreb: Faculty of Economics and Business</a:t>
            </a:r>
            <a:endParaRPr sz="2000"/>
          </a:p>
          <a:p>
            <a:pPr indent="-107950" lvl="0" marL="228600" rtl="0" algn="l">
              <a:lnSpc>
                <a:spcPct val="100000"/>
              </a:lnSpc>
              <a:spcBef>
                <a:spcPts val="0"/>
              </a:spcBef>
              <a:spcAft>
                <a:spcPts val="0"/>
              </a:spcAft>
              <a:buSzPts val="1900"/>
              <a:buNone/>
            </a:pPr>
            <a:r>
              <a:t/>
            </a:r>
            <a:endParaRPr sz="1900"/>
          </a:p>
          <a:p>
            <a:pPr indent="-228600" lvl="0" marL="228600" rtl="0" algn="l">
              <a:lnSpc>
                <a:spcPct val="100000"/>
              </a:lnSpc>
              <a:spcBef>
                <a:spcPts val="0"/>
              </a:spcBef>
              <a:spcAft>
                <a:spcPts val="0"/>
              </a:spcAft>
              <a:buSzPts val="1900"/>
              <a:buChar char="▪"/>
            </a:pPr>
            <a:r>
              <a:rPr lang="hr-HR" sz="1900"/>
              <a:t>Ivanisevic Hernaus, A., Zoricic, D., Dolinar, D. (2023) </a:t>
            </a:r>
            <a:r>
              <a:rPr lang="hr-HR" sz="1900">
                <a:solidFill>
                  <a:srgbClr val="455B9B"/>
                </a:solidFill>
              </a:rPr>
              <a:t>How competitive is SRI in developing financial markets: The case of Central and Eastern Europe</a:t>
            </a:r>
            <a:r>
              <a:rPr lang="hr-HR" sz="1900"/>
              <a:t>, </a:t>
            </a:r>
            <a:r>
              <a:rPr i="1" lang="hr-HR" sz="1900"/>
              <a:t>E&amp;M Economics and Management, 26(2), </a:t>
            </a:r>
            <a:r>
              <a:rPr lang="hr-HR" sz="1900"/>
              <a:t>p.172–188. DOI: doi.org/10.15240/tul/001/2023-2-011</a:t>
            </a:r>
            <a:endParaRPr/>
          </a:p>
          <a:p>
            <a:pPr indent="-228600" lvl="0" marL="228600" rtl="0" algn="l">
              <a:lnSpc>
                <a:spcPct val="100000"/>
              </a:lnSpc>
              <a:spcBef>
                <a:spcPts val="2400"/>
              </a:spcBef>
              <a:spcAft>
                <a:spcPts val="0"/>
              </a:spcAft>
              <a:buSzPts val="1900"/>
              <a:buChar char="▪"/>
            </a:pPr>
            <a:r>
              <a:rPr lang="hr-HR" sz="1900"/>
              <a:t>Jurcevic, J., Vlah Jeric, S., Zoricic, D. (2023) </a:t>
            </a:r>
            <a:r>
              <a:rPr lang="hr-HR" sz="1900">
                <a:solidFill>
                  <a:srgbClr val="455B9B"/>
                </a:solidFill>
              </a:rPr>
              <a:t>Electricity prices forecasting on the day-ahead market – performance comparison of selected machine learning models</a:t>
            </a:r>
            <a:r>
              <a:rPr lang="hr-HR" sz="1900"/>
              <a:t>, </a:t>
            </a:r>
            <a:r>
              <a:rPr i="1" lang="hr-HR" sz="1900"/>
              <a:t>12</a:t>
            </a:r>
            <a:r>
              <a:rPr baseline="30000" i="1" lang="hr-HR" sz="1900"/>
              <a:t>th</a:t>
            </a:r>
            <a:r>
              <a:rPr i="1" lang="hr-HR" sz="1900"/>
              <a:t> International Scientific Symposium Region, Entrepreneurship, Development, </a:t>
            </a:r>
            <a:r>
              <a:rPr lang="hr-HR" sz="1900"/>
              <a:t>Osijek, Croatia, p.591-602</a:t>
            </a:r>
            <a:endParaRPr/>
          </a:p>
          <a:p>
            <a:pPr indent="-228600" lvl="0" marL="228600" rtl="0" algn="l">
              <a:lnSpc>
                <a:spcPct val="100000"/>
              </a:lnSpc>
              <a:spcBef>
                <a:spcPts val="2400"/>
              </a:spcBef>
              <a:spcAft>
                <a:spcPts val="0"/>
              </a:spcAft>
              <a:buSzPts val="1900"/>
              <a:buChar char="▪"/>
            </a:pPr>
            <a:r>
              <a:rPr lang="hr-HR" sz="1900"/>
              <a:t>Kencek, M., Ivanisevic Hernaus, A. (2024). </a:t>
            </a:r>
            <a:r>
              <a:rPr lang="hr-HR" sz="1900">
                <a:solidFill>
                  <a:srgbClr val="455B9B"/>
                </a:solidFill>
              </a:rPr>
              <a:t>Getting From Today to Tomorrow: What Determines the (Intent-to)-Use Digital Banking Services? </a:t>
            </a:r>
            <a:r>
              <a:rPr i="1" lang="hr-HR" sz="1900"/>
              <a:t>Conference Proceedings of the 5th International Conference on the Economics of Decoupling (ICED) 2024, ISSN 2718-3092 (Online), </a:t>
            </a:r>
            <a:r>
              <a:rPr lang="hr-HR" sz="1900"/>
              <a:t>p.217–234.</a:t>
            </a:r>
            <a:endParaRPr/>
          </a:p>
        </p:txBody>
      </p:sp>
      <p:sp>
        <p:nvSpPr>
          <p:cNvPr id="302" name="Google Shape;302;p6"/>
          <p:cNvSpPr txBox="1"/>
          <p:nvPr>
            <p:ph type="title"/>
          </p:nvPr>
        </p:nvSpPr>
        <p:spPr>
          <a:xfrm>
            <a:off x="874712" y="506216"/>
            <a:ext cx="10428593" cy="5877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Arial"/>
              <a:buNone/>
            </a:pPr>
            <a:r>
              <a:rPr lang="hr-HR" sz="2400"/>
              <a:t>Selected publications (research and professional papers)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7"/>
          <p:cNvSpPr txBox="1"/>
          <p:nvPr>
            <p:ph idx="1" type="body"/>
          </p:nvPr>
        </p:nvSpPr>
        <p:spPr>
          <a:xfrm>
            <a:off x="874713" y="1093982"/>
            <a:ext cx="10798731" cy="3847905"/>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900"/>
              <a:buChar char="▪"/>
            </a:pPr>
            <a:r>
              <a:rPr lang="hr-HR" sz="1900"/>
              <a:t>Kurnoga, N., Simurina, N., Fuckan, F. (2022). </a:t>
            </a:r>
            <a:r>
              <a:rPr lang="hr-HR" sz="1900">
                <a:solidFill>
                  <a:srgbClr val="455B9B"/>
                </a:solidFill>
              </a:rPr>
              <a:t>Performance Differences between ESG Indices and Conventional Market Indices: a Multivariate Analysis of Indices</a:t>
            </a:r>
            <a:r>
              <a:rPr i="1" lang="hr-HR" sz="1900">
                <a:solidFill>
                  <a:srgbClr val="455B9B"/>
                </a:solidFill>
              </a:rPr>
              <a:t>, </a:t>
            </a:r>
            <a:r>
              <a:rPr i="1" lang="hr-HR" sz="1900"/>
              <a:t>Zagreb International Review of Economics &amp; Business, 25, </a:t>
            </a:r>
            <a:r>
              <a:rPr lang="hr-HR" sz="1900"/>
              <a:t>p.85-103. Zagreb: Faculty of Economics and Business. DOI:10.2478/zireb-2022-0026</a:t>
            </a:r>
            <a:endParaRPr sz="2000"/>
          </a:p>
          <a:p>
            <a:pPr indent="-107950" lvl="0" marL="228600" rtl="0" algn="l">
              <a:lnSpc>
                <a:spcPct val="100000"/>
              </a:lnSpc>
              <a:spcBef>
                <a:spcPts val="0"/>
              </a:spcBef>
              <a:spcAft>
                <a:spcPts val="0"/>
              </a:spcAft>
              <a:buSzPts val="1900"/>
              <a:buNone/>
            </a:pPr>
            <a:r>
              <a:t/>
            </a:r>
            <a:endParaRPr sz="1900"/>
          </a:p>
          <a:p>
            <a:pPr indent="-228600" lvl="0" marL="228600" rtl="0" algn="l">
              <a:lnSpc>
                <a:spcPct val="100000"/>
              </a:lnSpc>
              <a:spcBef>
                <a:spcPts val="0"/>
              </a:spcBef>
              <a:spcAft>
                <a:spcPts val="0"/>
              </a:spcAft>
              <a:buSzPts val="1900"/>
              <a:buChar char="▪"/>
            </a:pPr>
            <a:r>
              <a:rPr lang="hr-HR" sz="1900"/>
              <a:t>Ming Chen, J,. Simurina, N., Solenicki, M. (2024) </a:t>
            </a:r>
            <a:r>
              <a:rPr lang="hr-HR" sz="1900">
                <a:solidFill>
                  <a:srgbClr val="455B9B"/>
                </a:solidFill>
              </a:rPr>
              <a:t>Le rouge, le noir, et l'inégalité: Tax policy and inequality in the European Union, </a:t>
            </a:r>
            <a:r>
              <a:rPr i="1" lang="hr-HR" sz="1900"/>
              <a:t>Frontiers in Applied Mathematics and Statistics, section Mathematical Finance</a:t>
            </a:r>
            <a:r>
              <a:rPr lang="hr-HR" sz="1900"/>
              <a:t>, Vol.9, Research Topic: Advanced Statistical Modelling for Fintech, Financial Inclusion, and Inequality (3 January 2024), DOI: 10.3389/fams.2023.1282975</a:t>
            </a:r>
            <a:endParaRPr sz="2000"/>
          </a:p>
          <a:p>
            <a:pPr indent="-107950" lvl="0" marL="228600" rtl="0" algn="l">
              <a:lnSpc>
                <a:spcPct val="100000"/>
              </a:lnSpc>
              <a:spcBef>
                <a:spcPts val="0"/>
              </a:spcBef>
              <a:spcAft>
                <a:spcPts val="0"/>
              </a:spcAft>
              <a:buSzPts val="1900"/>
              <a:buNone/>
            </a:pPr>
            <a:r>
              <a:t/>
            </a:r>
            <a:endParaRPr sz="1900"/>
          </a:p>
          <a:p>
            <a:pPr indent="-228600" lvl="0" marL="228600" rtl="0" algn="l">
              <a:lnSpc>
                <a:spcPct val="100000"/>
              </a:lnSpc>
              <a:spcBef>
                <a:spcPts val="0"/>
              </a:spcBef>
              <a:spcAft>
                <a:spcPts val="0"/>
              </a:spcAft>
              <a:buSzPts val="1900"/>
              <a:buChar char="▪"/>
            </a:pPr>
            <a:r>
              <a:rPr lang="hr-HR" sz="1900"/>
              <a:t>Sajter, D. (2022). </a:t>
            </a:r>
            <a:r>
              <a:rPr lang="hr-HR" sz="1900">
                <a:solidFill>
                  <a:srgbClr val="455B9B"/>
                </a:solidFill>
              </a:rPr>
              <a:t>Overseas Transaction Fees: Sending Money via Bitcoin vs. Banks. </a:t>
            </a:r>
            <a:r>
              <a:rPr i="1" lang="hr-HR" sz="1900"/>
              <a:t>Zagreb International Review of Economics &amp; Business</a:t>
            </a:r>
            <a:r>
              <a:rPr lang="hr-HR" sz="1900"/>
              <a:t>, </a:t>
            </a:r>
            <a:r>
              <a:rPr i="1" lang="hr-HR" sz="1900"/>
              <a:t>25</a:t>
            </a:r>
            <a:r>
              <a:rPr lang="hr-HR" sz="1900"/>
              <a:t>(SCI), p.65-83</a:t>
            </a:r>
            <a:endParaRPr sz="1900"/>
          </a:p>
          <a:p>
            <a:pPr indent="-107950" lvl="0" marL="228600" rtl="0" algn="l">
              <a:lnSpc>
                <a:spcPct val="100000"/>
              </a:lnSpc>
              <a:spcBef>
                <a:spcPts val="0"/>
              </a:spcBef>
              <a:spcAft>
                <a:spcPts val="0"/>
              </a:spcAft>
              <a:buSzPts val="1900"/>
              <a:buNone/>
            </a:pPr>
            <a:r>
              <a:t/>
            </a:r>
            <a:endParaRPr sz="1900"/>
          </a:p>
          <a:p>
            <a:pPr indent="-228600" lvl="0" marL="228600" rtl="0" algn="l">
              <a:lnSpc>
                <a:spcPct val="100000"/>
              </a:lnSpc>
              <a:spcBef>
                <a:spcPts val="0"/>
              </a:spcBef>
              <a:spcAft>
                <a:spcPts val="0"/>
              </a:spcAft>
              <a:buSzPts val="1900"/>
              <a:buChar char="▪"/>
            </a:pPr>
            <a:r>
              <a:rPr lang="hr-HR" sz="1900"/>
              <a:t>Sajter, D. (2022). </a:t>
            </a:r>
            <a:r>
              <a:rPr lang="hr-HR" sz="1900">
                <a:solidFill>
                  <a:srgbClr val="455B9B"/>
                </a:solidFill>
              </a:rPr>
              <a:t>Blockchain applications and Decentralized Finance</a:t>
            </a:r>
            <a:r>
              <a:rPr lang="hr-HR" sz="1900"/>
              <a:t>. In:</a:t>
            </a:r>
            <a:r>
              <a:rPr b="1" lang="hr-HR" sz="1900"/>
              <a:t> </a:t>
            </a:r>
            <a:r>
              <a:rPr lang="hr-HR" sz="1900"/>
              <a:t>Vlachý, J. (ed.) </a:t>
            </a:r>
            <a:r>
              <a:rPr i="1" lang="hr-HR" sz="1900"/>
              <a:t>Financial Markets and Risk Management</a:t>
            </a:r>
            <a:r>
              <a:rPr lang="hr-HR" sz="1900"/>
              <a:t> (1st ed.) Praha: UCT. ISBN 978-80-7592-151-2. Available at: </a:t>
            </a:r>
            <a:r>
              <a:rPr lang="hr-HR" sz="1900" u="sng">
                <a:solidFill>
                  <a:schemeClr val="hlink"/>
                </a:solidFill>
                <a:hlinkClick r:id="rId3"/>
              </a:rPr>
              <a:t>https://vscht.futurebooks.cz/book/fmrm/?/appendix-a-blockchain-applications-and-decentralized-</a:t>
            </a:r>
            <a:r>
              <a:rPr lang="hr-HR" sz="1900" u="sng">
                <a:solidFill>
                  <a:schemeClr val="hlink"/>
                </a:solidFill>
                <a:hlinkClick r:id="rId4"/>
              </a:rPr>
              <a:t>finance/</a:t>
            </a:r>
            <a:endParaRPr sz="1900"/>
          </a:p>
          <a:p>
            <a:pPr indent="-107950" lvl="0" marL="228600" rtl="0" algn="l">
              <a:lnSpc>
                <a:spcPct val="100000"/>
              </a:lnSpc>
              <a:spcBef>
                <a:spcPts val="0"/>
              </a:spcBef>
              <a:spcAft>
                <a:spcPts val="0"/>
              </a:spcAft>
              <a:buSzPts val="1900"/>
              <a:buNone/>
            </a:pPr>
            <a:r>
              <a:t/>
            </a:r>
            <a:endParaRPr sz="1900"/>
          </a:p>
          <a:p>
            <a:pPr indent="-107950" lvl="0" marL="228600" rtl="0" algn="l">
              <a:lnSpc>
                <a:spcPct val="100000"/>
              </a:lnSpc>
              <a:spcBef>
                <a:spcPts val="0"/>
              </a:spcBef>
              <a:spcAft>
                <a:spcPts val="0"/>
              </a:spcAft>
              <a:buSzPts val="1900"/>
              <a:buNone/>
            </a:pPr>
            <a:r>
              <a:t/>
            </a:r>
            <a:endParaRPr sz="1900"/>
          </a:p>
          <a:p>
            <a:pPr indent="-107950" lvl="0" marL="228600" rtl="0" algn="l">
              <a:lnSpc>
                <a:spcPct val="100000"/>
              </a:lnSpc>
              <a:spcBef>
                <a:spcPts val="2400"/>
              </a:spcBef>
              <a:spcAft>
                <a:spcPts val="0"/>
              </a:spcAft>
              <a:buSzPts val="1900"/>
              <a:buNone/>
            </a:pPr>
            <a:r>
              <a:t/>
            </a:r>
            <a:endParaRPr sz="1900"/>
          </a:p>
        </p:txBody>
      </p:sp>
      <p:sp>
        <p:nvSpPr>
          <p:cNvPr id="308" name="Google Shape;308;p7"/>
          <p:cNvSpPr txBox="1"/>
          <p:nvPr>
            <p:ph type="title"/>
          </p:nvPr>
        </p:nvSpPr>
        <p:spPr>
          <a:xfrm>
            <a:off x="874712" y="506216"/>
            <a:ext cx="10428593" cy="5877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Arial"/>
              <a:buNone/>
            </a:pPr>
            <a:r>
              <a:rPr lang="hr-HR" sz="2400"/>
              <a:t>Selected publications (research and professional papers)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6"/>
          <p:cNvSpPr txBox="1"/>
          <p:nvPr>
            <p:ph idx="1" type="body"/>
          </p:nvPr>
        </p:nvSpPr>
        <p:spPr>
          <a:xfrm>
            <a:off x="874713" y="1093982"/>
            <a:ext cx="10798731" cy="558422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2400"/>
              </a:spcBef>
              <a:spcAft>
                <a:spcPts val="0"/>
              </a:spcAft>
              <a:buSzPts val="1900"/>
              <a:buChar char="▪"/>
            </a:pPr>
            <a:r>
              <a:rPr lang="hr-HR" sz="1900"/>
              <a:t>Sajter, D. (2024). Trendovi i teme u hrvatskoj ekonomskoj znanosti/Trends and topics in Croatian economic science. </a:t>
            </a:r>
            <a:r>
              <a:rPr i="1" lang="hr-HR" sz="1900"/>
              <a:t>Ekonomska misao i praksa/ Economic Thought and Practice</a:t>
            </a:r>
            <a:r>
              <a:rPr lang="hr-HR" sz="1900"/>
              <a:t>. Available at: </a:t>
            </a:r>
            <a:r>
              <a:rPr lang="hr-HR" sz="1900" u="sng">
                <a:solidFill>
                  <a:schemeClr val="hlink"/>
                </a:solidFill>
                <a:hlinkClick r:id="rId3"/>
              </a:rPr>
              <a:t>https://hrcak.srce.hr/clanak/450152</a:t>
            </a:r>
            <a:endParaRPr sz="1900"/>
          </a:p>
          <a:p>
            <a:pPr indent="-228600" lvl="0" marL="228600" rtl="0" algn="l">
              <a:lnSpc>
                <a:spcPct val="100000"/>
              </a:lnSpc>
              <a:spcBef>
                <a:spcPts val="2400"/>
              </a:spcBef>
              <a:spcAft>
                <a:spcPts val="0"/>
              </a:spcAft>
              <a:buSzPts val="1900"/>
              <a:buChar char="▪"/>
            </a:pPr>
            <a:r>
              <a:rPr lang="hr-HR" sz="1900"/>
              <a:t>Vlah Jeric, S. (2023) </a:t>
            </a:r>
            <a:r>
              <a:rPr lang="hr-HR" sz="1900">
                <a:solidFill>
                  <a:srgbClr val="455B9B"/>
                </a:solidFill>
              </a:rPr>
              <a:t>Time interval choices in forecasting stock market indices of CEE and SEE countries.</a:t>
            </a:r>
            <a:r>
              <a:rPr lang="hr-HR" sz="1900"/>
              <a:t> </a:t>
            </a:r>
            <a:r>
              <a:rPr i="1" lang="hr-HR" sz="1900"/>
              <a:t>Post-Communist Economies</a:t>
            </a:r>
            <a:r>
              <a:rPr lang="hr-HR" sz="1900"/>
              <a:t>, 35(4), p. 403-413, DOI: 10.1080/14631377.2023.2188768</a:t>
            </a:r>
            <a:endParaRPr sz="2000"/>
          </a:p>
          <a:p>
            <a:pPr indent="-228600" lvl="0" marL="228600" rtl="0" algn="l">
              <a:lnSpc>
                <a:spcPct val="100000"/>
              </a:lnSpc>
              <a:spcBef>
                <a:spcPts val="2400"/>
              </a:spcBef>
              <a:spcAft>
                <a:spcPts val="0"/>
              </a:spcAft>
              <a:buSzPts val="1900"/>
              <a:buChar char="▪"/>
            </a:pPr>
            <a:r>
              <a:rPr lang="hr-HR" sz="1900"/>
              <a:t>Vlah Jeric, S.(2023) </a:t>
            </a:r>
            <a:r>
              <a:rPr lang="hr-HR" sz="1900">
                <a:solidFill>
                  <a:srgbClr val="455B9B"/>
                </a:solidFill>
              </a:rPr>
              <a:t>Analysis of the financial performance of machine learning models for predicting the direction of change of CEE and SEE stock indices with different classifier evaluation metrics. </a:t>
            </a:r>
            <a:r>
              <a:rPr i="1" lang="hr-HR" sz="1900"/>
              <a:t>Ekonomska misao i praksa/Economic Thought and Practice</a:t>
            </a:r>
            <a:r>
              <a:rPr lang="hr-HR" sz="1900"/>
              <a:t>, Ekonomska misao i praksa, 32 (2), 533-545. https://doi.org/10.17818/EMIP/2023/2.12</a:t>
            </a:r>
            <a:endParaRPr sz="2000"/>
          </a:p>
          <a:p>
            <a:pPr indent="-228600" lvl="0" marL="228600" rtl="0" algn="l">
              <a:lnSpc>
                <a:spcPct val="100000"/>
              </a:lnSpc>
              <a:spcBef>
                <a:spcPts val="2400"/>
              </a:spcBef>
              <a:spcAft>
                <a:spcPts val="0"/>
              </a:spcAft>
              <a:buSzPts val="1900"/>
              <a:buChar char="▪"/>
            </a:pPr>
            <a:r>
              <a:rPr lang="hr-HR" sz="1900"/>
              <a:t>Vujeva, K., Solenicki, M. (2023) </a:t>
            </a:r>
            <a:r>
              <a:rPr lang="hr-HR" sz="1900">
                <a:solidFill>
                  <a:srgbClr val="455B9B"/>
                </a:solidFill>
              </a:rPr>
              <a:t>Private Money Creation in the Age of Financial Globalization.</a:t>
            </a:r>
            <a:r>
              <a:rPr lang="hr-HR" sz="1900"/>
              <a:t> In: Druzic, G. et al. (Eds.), </a:t>
            </a:r>
            <a:r>
              <a:rPr i="1" lang="hr-HR" sz="1900"/>
              <a:t>Proceedings of the International Scientific Conference Technology, Innovation and Stability: New Directions in Finance (TINFIN)</a:t>
            </a:r>
            <a:r>
              <a:rPr lang="hr-HR" sz="1900"/>
              <a:t>, p.113-153. Zagreb: Faculty of Economics and Business</a:t>
            </a:r>
            <a:endParaRPr sz="2000"/>
          </a:p>
          <a:p>
            <a:pPr indent="-107950" lvl="0" marL="228600" rtl="0" algn="l">
              <a:lnSpc>
                <a:spcPct val="100000"/>
              </a:lnSpc>
              <a:spcBef>
                <a:spcPts val="2400"/>
              </a:spcBef>
              <a:spcAft>
                <a:spcPts val="0"/>
              </a:spcAft>
              <a:buSzPts val="1900"/>
              <a:buNone/>
            </a:pPr>
            <a:r>
              <a:t/>
            </a:r>
            <a:endParaRPr sz="1900"/>
          </a:p>
        </p:txBody>
      </p:sp>
      <p:sp>
        <p:nvSpPr>
          <p:cNvPr id="314" name="Google Shape;314;p56"/>
          <p:cNvSpPr txBox="1"/>
          <p:nvPr>
            <p:ph type="title"/>
          </p:nvPr>
        </p:nvSpPr>
        <p:spPr>
          <a:xfrm>
            <a:off x="874712" y="506216"/>
            <a:ext cx="10428593" cy="5877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Arial"/>
              <a:buNone/>
            </a:pPr>
            <a:r>
              <a:rPr lang="hr-HR" sz="2400"/>
              <a:t>Selected publications (research and professional papers)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8"/>
          <p:cNvSpPr txBox="1"/>
          <p:nvPr>
            <p:ph idx="1" type="body"/>
          </p:nvPr>
        </p:nvSpPr>
        <p:spPr>
          <a:xfrm>
            <a:off x="874713" y="1283987"/>
            <a:ext cx="10225087" cy="3847905"/>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2400"/>
              </a:spcBef>
              <a:spcAft>
                <a:spcPts val="0"/>
              </a:spcAft>
              <a:buSzPts val="1900"/>
              <a:buChar char="▪"/>
            </a:pPr>
            <a:r>
              <a:rPr lang="hr-HR" sz="1900"/>
              <a:t>Vlah Jeric, S. - a discussion paper for </a:t>
            </a:r>
            <a:r>
              <a:rPr lang="hr-HR" sz="1900">
                <a:solidFill>
                  <a:srgbClr val="455B9B"/>
                </a:solidFill>
              </a:rPr>
              <a:t>possible approaches to building a statistically valid back-testing framework</a:t>
            </a:r>
            <a:r>
              <a:rPr lang="hr-HR" sz="1900"/>
              <a:t>, joint paper with COST FinAI members (lead by professor Kristina Šutienė)</a:t>
            </a:r>
            <a:endParaRPr/>
          </a:p>
          <a:p>
            <a:pPr indent="-228600" lvl="0" marL="228600" rtl="0" algn="l">
              <a:lnSpc>
                <a:spcPct val="100000"/>
              </a:lnSpc>
              <a:spcBef>
                <a:spcPts val="2400"/>
              </a:spcBef>
              <a:spcAft>
                <a:spcPts val="0"/>
              </a:spcAft>
              <a:buSzPts val="1900"/>
              <a:buChar char="▪"/>
            </a:pPr>
            <a:r>
              <a:rPr lang="hr-HR" sz="1900"/>
              <a:t>Vlah Jeric, S. - </a:t>
            </a:r>
            <a:r>
              <a:rPr lang="hr-HR" sz="1900">
                <a:solidFill>
                  <a:srgbClr val="455B9B"/>
                </a:solidFill>
              </a:rPr>
              <a:t>Network evolution analysis of the Croatian Stock Market (Topological dynamics of the Croatian Stock Market)</a:t>
            </a:r>
            <a:r>
              <a:rPr lang="hr-HR" sz="1900"/>
              <a:t>, presented at the </a:t>
            </a:r>
            <a:r>
              <a:rPr i="1" lang="hr-HR" sz="1900"/>
              <a:t>45</a:t>
            </a:r>
            <a:r>
              <a:rPr baseline="30000" i="1" lang="hr-HR" sz="1900"/>
              <a:t>th</a:t>
            </a:r>
            <a:r>
              <a:rPr i="1" lang="hr-HR" sz="1900"/>
              <a:t> EBES Conference - Budapest</a:t>
            </a:r>
            <a:endParaRPr i="1" sz="1900"/>
          </a:p>
        </p:txBody>
      </p:sp>
      <p:sp>
        <p:nvSpPr>
          <p:cNvPr id="320" name="Google Shape;320;p8"/>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Arial"/>
              <a:buNone/>
            </a:pPr>
            <a:r>
              <a:rPr lang="hr-HR" sz="2400"/>
              <a:t>Selected work-in-progress (research publications)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ST_ppt-16_9-color_3">
  <a:themeElements>
    <a:clrScheme name="COST THEME GREEN">
      <a:dk1>
        <a:srgbClr val="000000"/>
      </a:dk1>
      <a:lt1>
        <a:srgbClr val="FFFFFF"/>
      </a:lt1>
      <a:dk2>
        <a:srgbClr val="737373"/>
      </a:dk2>
      <a:lt2>
        <a:srgbClr val="D2D2CD"/>
      </a:lt2>
      <a:accent1>
        <a:srgbClr val="00AB9D"/>
      </a:accent1>
      <a:accent2>
        <a:srgbClr val="6E82BE"/>
      </a:accent2>
      <a:accent3>
        <a:srgbClr val="2D3778"/>
      </a:accent3>
      <a:accent4>
        <a:srgbClr val="961E64"/>
      </a:accent4>
      <a:accent5>
        <a:srgbClr val="692364"/>
      </a:accent5>
      <a:accent6>
        <a:srgbClr val="E1783C"/>
      </a:accent6>
      <a:hlink>
        <a:srgbClr val="D7D2C3"/>
      </a:hlink>
      <a:folHlink>
        <a:srgbClr val="9B9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ST_ppt-16_9-color_1">
  <a:themeElements>
    <a:clrScheme name="COST THEME FUSHIA">
      <a:dk1>
        <a:srgbClr val="000000"/>
      </a:dk1>
      <a:lt1>
        <a:srgbClr val="FFFFFF"/>
      </a:lt1>
      <a:dk2>
        <a:srgbClr val="737373"/>
      </a:dk2>
      <a:lt2>
        <a:srgbClr val="D2D2CD"/>
      </a:lt2>
      <a:accent1>
        <a:srgbClr val="961E64"/>
      </a:accent1>
      <a:accent2>
        <a:srgbClr val="6E82BE"/>
      </a:accent2>
      <a:accent3>
        <a:srgbClr val="692364"/>
      </a:accent3>
      <a:accent4>
        <a:srgbClr val="2D3778"/>
      </a:accent4>
      <a:accent5>
        <a:srgbClr val="E1783C"/>
      </a:accent5>
      <a:accent6>
        <a:srgbClr val="00AB9D"/>
      </a:accent6>
      <a:hlink>
        <a:srgbClr val="D7D2C3"/>
      </a:hlink>
      <a:folHlink>
        <a:srgbClr val="9B9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ST_ppt-16_9-color_2">
  <a:themeElements>
    <a:clrScheme name="COST THEME GREEN">
      <a:dk1>
        <a:srgbClr val="000000"/>
      </a:dk1>
      <a:lt1>
        <a:srgbClr val="FFFFFF"/>
      </a:lt1>
      <a:dk2>
        <a:srgbClr val="737373"/>
      </a:dk2>
      <a:lt2>
        <a:srgbClr val="D2D2CD"/>
      </a:lt2>
      <a:accent1>
        <a:srgbClr val="00AB9D"/>
      </a:accent1>
      <a:accent2>
        <a:srgbClr val="6E82BE"/>
      </a:accent2>
      <a:accent3>
        <a:srgbClr val="2D3778"/>
      </a:accent3>
      <a:accent4>
        <a:srgbClr val="961E64"/>
      </a:accent4>
      <a:accent5>
        <a:srgbClr val="692364"/>
      </a:accent5>
      <a:accent6>
        <a:srgbClr val="E1783C"/>
      </a:accent6>
      <a:hlink>
        <a:srgbClr val="D7D2C3"/>
      </a:hlink>
      <a:folHlink>
        <a:srgbClr val="9B9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2021-02-11T17:04:27Z</dcterms:created>
  <dc:creator>Ana</dc:creator>
</cp:coreProperties>
</file>